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1" r:id="rId10"/>
    <p:sldId id="270" r:id="rId11"/>
    <p:sldId id="274" r:id="rId12"/>
    <p:sldId id="275" r:id="rId13"/>
    <p:sldId id="276" r:id="rId14"/>
    <p:sldId id="273" r:id="rId15"/>
    <p:sldId id="282" r:id="rId16"/>
    <p:sldId id="283" r:id="rId17"/>
    <p:sldId id="284" r:id="rId18"/>
    <p:sldId id="277" r:id="rId19"/>
    <p:sldId id="278" r:id="rId20"/>
    <p:sldId id="279" r:id="rId21"/>
    <p:sldId id="286" r:id="rId22"/>
    <p:sldId id="287" r:id="rId23"/>
    <p:sldId id="288" r:id="rId24"/>
    <p:sldId id="289" r:id="rId25"/>
    <p:sldId id="290" r:id="rId26"/>
    <p:sldId id="281" r:id="rId27"/>
    <p:sldId id="291" r:id="rId28"/>
    <p:sldId id="292" r:id="rId29"/>
    <p:sldId id="296" r:id="rId30"/>
    <p:sldId id="297" r:id="rId31"/>
    <p:sldId id="298" r:id="rId32"/>
    <p:sldId id="293" r:id="rId33"/>
    <p:sldId id="295" r:id="rId34"/>
    <p:sldId id="294" r:id="rId35"/>
    <p:sldId id="285" r:id="rId36"/>
    <p:sldId id="259" r:id="rId37"/>
    <p:sldId id="260" r:id="rId38"/>
    <p:sldId id="26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8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677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83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322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44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64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7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4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89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89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49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004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94D693-7B03-4216-A5D0-FC9DD81FCA59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70971-D715-4719-BACD-D6471D33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632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shankarkshakya.github.io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hankarkshakya.github.io/geppopgen/HWE.html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runwaldlab.github.io/Population_Genetics_in_R/Pop_Structure.html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3893" y="1563197"/>
            <a:ext cx="71774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Population genetics and data analysis in R programming language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50770" y="4517051"/>
            <a:ext cx="84971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Dr. Shankar Kaji Shakya</a:t>
            </a:r>
          </a:p>
          <a:p>
            <a:pPr algn="ctr"/>
            <a:r>
              <a:rPr lang="en-US" sz="3600" dirty="0">
                <a:hlinkClick r:id="rId2"/>
              </a:rPr>
              <a:t>https://shankarkshakya.github.io/</a:t>
            </a:r>
            <a:endParaRPr lang="en-US" sz="3600" dirty="0"/>
          </a:p>
          <a:p>
            <a:pPr algn="ctr"/>
            <a:r>
              <a:rPr lang="en-US" sz="3600" dirty="0"/>
              <a:t>Botany and Plant Pathology </a:t>
            </a:r>
          </a:p>
          <a:p>
            <a:pPr algn="ctr"/>
            <a:r>
              <a:rPr lang="en-US" sz="3600" dirty="0"/>
              <a:t>Oregon State University, USA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001" y="5035990"/>
            <a:ext cx="2267500" cy="15562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6777" y="3083858"/>
            <a:ext cx="1953724" cy="20571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9713" y="1100665"/>
            <a:ext cx="2472287" cy="18817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9327" y="13566"/>
            <a:ext cx="8905875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322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5422" y="298861"/>
            <a:ext cx="11451101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i="0" dirty="0">
                <a:effectLst/>
                <a:cs typeface="Calibri Light" panose="020F0302020204030204" pitchFamily="34" charset="0"/>
              </a:rPr>
              <a:t>Genotype:</a:t>
            </a:r>
            <a:r>
              <a:rPr lang="en-US" sz="3200" b="0" i="0" dirty="0">
                <a:effectLst/>
                <a:cs typeface="Calibri Light" panose="020F0302020204030204" pitchFamily="34" charset="0"/>
              </a:rPr>
              <a:t> Genotype is the combination of the alleles at a particular locus.</a:t>
            </a:r>
          </a:p>
          <a:p>
            <a:endParaRPr lang="en-US" sz="3200" b="0" i="0" dirty="0">
              <a:effectLst/>
              <a:cs typeface="Calibri Light" panose="020F0302020204030204" pitchFamily="34" charset="0"/>
            </a:endParaRPr>
          </a:p>
          <a:p>
            <a:r>
              <a:rPr lang="en-US" sz="3200" b="0" i="0" dirty="0">
                <a:effectLst/>
                <a:cs typeface="Calibri Light" panose="020F0302020204030204" pitchFamily="34" charset="0"/>
              </a:rPr>
              <a:t>If an individual has same allele at a locus, we call that </a:t>
            </a:r>
            <a:r>
              <a:rPr lang="en-US" sz="3200" b="1" i="0" dirty="0" err="1">
                <a:effectLst/>
                <a:cs typeface="Calibri Light" panose="020F0302020204030204" pitchFamily="34" charset="0"/>
              </a:rPr>
              <a:t>homozyogous</a:t>
            </a:r>
            <a:r>
              <a:rPr lang="en-US" sz="3200" b="1" i="0" dirty="0">
                <a:effectLst/>
                <a:cs typeface="Calibri Light" panose="020F0302020204030204" pitchFamily="34" charset="0"/>
              </a:rPr>
              <a:t> individua</a:t>
            </a:r>
            <a:r>
              <a:rPr lang="en-US" sz="3200" b="0" i="0" dirty="0">
                <a:effectLst/>
                <a:cs typeface="Calibri Light" panose="020F0302020204030204" pitchFamily="34" charset="0"/>
              </a:rPr>
              <a:t>l </a:t>
            </a:r>
            <a:r>
              <a:rPr lang="en-US" sz="3200" b="0" i="0" dirty="0" err="1">
                <a:effectLst/>
                <a:cs typeface="Calibri Light" panose="020F0302020204030204" pitchFamily="34" charset="0"/>
              </a:rPr>
              <a:t>e.g</a:t>
            </a:r>
            <a:r>
              <a:rPr lang="en-US" sz="3200" b="0" i="0" dirty="0">
                <a:effectLst/>
                <a:cs typeface="Calibri Light" panose="020F0302020204030204" pitchFamily="34" charset="0"/>
              </a:rPr>
              <a:t> AA or aa If an individual has different allele at a locus, we call that </a:t>
            </a:r>
            <a:r>
              <a:rPr lang="en-US" sz="3200" b="1" i="0" dirty="0">
                <a:effectLst/>
                <a:cs typeface="Calibri Light" panose="020F0302020204030204" pitchFamily="34" charset="0"/>
              </a:rPr>
              <a:t>heterozygous individual</a:t>
            </a:r>
            <a:r>
              <a:rPr lang="en-US" sz="3200" b="0" i="0" dirty="0">
                <a:effectLst/>
                <a:cs typeface="Calibri Light" panose="020F0302020204030204" pitchFamily="34" charset="0"/>
              </a:rPr>
              <a:t> </a:t>
            </a:r>
            <a:r>
              <a:rPr lang="en-US" sz="3200" b="0" i="0" dirty="0" err="1">
                <a:effectLst/>
                <a:cs typeface="Calibri Light" panose="020F0302020204030204" pitchFamily="34" charset="0"/>
              </a:rPr>
              <a:t>e.g</a:t>
            </a:r>
            <a:r>
              <a:rPr lang="en-US" sz="3200" b="0" i="0" dirty="0">
                <a:effectLst/>
                <a:cs typeface="Calibri Light" panose="020F0302020204030204" pitchFamily="34" charset="0"/>
              </a:rPr>
              <a:t> Aa</a:t>
            </a:r>
          </a:p>
          <a:p>
            <a:endParaRPr lang="en-US" sz="3200" b="0" i="0" dirty="0">
              <a:effectLst/>
              <a:cs typeface="Calibri Light" panose="020F0302020204030204" pitchFamily="34" charset="0"/>
            </a:endParaRPr>
          </a:p>
          <a:p>
            <a:r>
              <a:rPr lang="en-US" sz="3200" b="1" dirty="0">
                <a:cs typeface="Calibri Light" panose="020F0302020204030204" pitchFamily="34" charset="0"/>
              </a:rPr>
              <a:t>Genotype frequency:</a:t>
            </a:r>
            <a:r>
              <a:rPr lang="en-US" sz="3200" dirty="0">
                <a:cs typeface="Calibri Light" panose="020F0302020204030204" pitchFamily="34" charset="0"/>
              </a:rPr>
              <a:t> Number of individuals of certain genotype divided by total number of individuals.</a:t>
            </a:r>
          </a:p>
          <a:p>
            <a:endParaRPr lang="en-US" sz="3200" b="1" i="0" dirty="0">
              <a:effectLst/>
              <a:cs typeface="Calibri Light" panose="020F0302020204030204" pitchFamily="34" charset="0"/>
            </a:endParaRPr>
          </a:p>
          <a:p>
            <a:r>
              <a:rPr lang="en-US" sz="3200" b="1" i="0" dirty="0">
                <a:effectLst/>
                <a:cs typeface="Calibri Light" panose="020F0302020204030204" pitchFamily="34" charset="0"/>
              </a:rPr>
              <a:t>Allele frequency:</a:t>
            </a:r>
            <a:r>
              <a:rPr lang="en-US" sz="3200" b="0" i="0" dirty="0">
                <a:effectLst/>
                <a:cs typeface="Calibri Light" panose="020F0302020204030204" pitchFamily="34" charset="0"/>
              </a:rPr>
              <a:t> Frequency of copies of the allele in the population divided by total number of gene copies in the population.</a:t>
            </a:r>
          </a:p>
        </p:txBody>
      </p:sp>
    </p:spTree>
    <p:extLst>
      <p:ext uri="{BB962C8B-B14F-4D97-AF65-F5344CB8AC3E}">
        <p14:creationId xmlns:p14="http://schemas.microsoft.com/office/powerpoint/2010/main" val="3744897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9970E3-47BB-44A0-B187-93A08E3AF30E}"/>
              </a:ext>
            </a:extLst>
          </p:cNvPr>
          <p:cNvSpPr/>
          <p:nvPr/>
        </p:nvSpPr>
        <p:spPr>
          <a:xfrm>
            <a:off x="269823" y="179883"/>
            <a:ext cx="11797259" cy="615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latin typeface="Helvetica Neue"/>
              </a:rPr>
              <a:t>Problem number 1: </a:t>
            </a:r>
          </a:p>
          <a:p>
            <a:endParaRPr lang="en-US" dirty="0">
              <a:latin typeface="Helvetica Neue"/>
            </a:endParaRPr>
          </a:p>
          <a:p>
            <a:r>
              <a:rPr lang="en-US" sz="2400" b="1" dirty="0">
                <a:latin typeface="Helvetica Neue"/>
              </a:rPr>
              <a:t>Lets look at a locus that carries two alleles, A and B. In diploids, we would observed three possible genotypes, two homozygous (AA and BB), and one heterozygous (AB). </a:t>
            </a:r>
          </a:p>
          <a:p>
            <a:endParaRPr lang="en-US" sz="2400" b="1" dirty="0">
              <a:latin typeface="Helvetica Neue"/>
            </a:endParaRPr>
          </a:p>
          <a:p>
            <a:r>
              <a:rPr lang="en-US" sz="2400" b="1" dirty="0">
                <a:latin typeface="Helvetica Neue"/>
              </a:rPr>
              <a:t>Lets say we found following genotype count, </a:t>
            </a:r>
          </a:p>
          <a:p>
            <a:endParaRPr lang="en-US" sz="2400" b="1" dirty="0">
              <a:latin typeface="Helvetica Neue"/>
            </a:endParaRPr>
          </a:p>
          <a:p>
            <a:r>
              <a:rPr lang="en-US" sz="2400" b="1" dirty="0">
                <a:latin typeface="Helvetica Neue"/>
              </a:rPr>
              <a:t>AA = 38, AB = 16, BB = 46. </a:t>
            </a:r>
          </a:p>
          <a:p>
            <a:endParaRPr lang="en-US" sz="2400" b="1" dirty="0">
              <a:latin typeface="Helvetica Neue"/>
            </a:endParaRPr>
          </a:p>
          <a:p>
            <a:r>
              <a:rPr lang="en-US" sz="2400" b="1" dirty="0">
                <a:latin typeface="Helvetica Neue"/>
              </a:rPr>
              <a:t>Calculate genotype frequency and allele frequency</a:t>
            </a:r>
          </a:p>
          <a:p>
            <a:endParaRPr lang="en-US" sz="2000" b="1" u="sng" dirty="0">
              <a:latin typeface="Helvetica Neue"/>
            </a:endParaRPr>
          </a:p>
          <a:p>
            <a:r>
              <a:rPr lang="en-US" sz="2000" b="1" u="sng" dirty="0">
                <a:latin typeface="Helvetica Neue"/>
              </a:rPr>
              <a:t>Solution</a:t>
            </a:r>
          </a:p>
          <a:p>
            <a:endParaRPr lang="en-US" sz="2000" b="1" dirty="0">
              <a:latin typeface="Helvetica Neue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Helvetica Neue"/>
              </a:rPr>
              <a:t>AA genotype </a:t>
            </a:r>
            <a:r>
              <a:rPr lang="en-US" sz="2000" b="1" dirty="0" err="1">
                <a:solidFill>
                  <a:srgbClr val="FF0000"/>
                </a:solidFill>
                <a:latin typeface="Helvetica Neue"/>
              </a:rPr>
              <a:t>freq</a:t>
            </a:r>
            <a:r>
              <a:rPr lang="en-US" sz="2000" b="1" dirty="0">
                <a:solidFill>
                  <a:srgbClr val="FF0000"/>
                </a:solidFill>
                <a:latin typeface="Helvetica Neue"/>
              </a:rPr>
              <a:t> = AA/total number of individuals</a:t>
            </a:r>
          </a:p>
          <a:p>
            <a:r>
              <a:rPr lang="en-US" sz="2000" b="1" dirty="0">
                <a:solidFill>
                  <a:srgbClr val="FF0000"/>
                </a:solidFill>
                <a:latin typeface="Helvetica Neue"/>
              </a:rPr>
              <a:t>AB genotype </a:t>
            </a:r>
            <a:r>
              <a:rPr lang="en-US" sz="2000" b="1" dirty="0" err="1">
                <a:solidFill>
                  <a:srgbClr val="FF0000"/>
                </a:solidFill>
                <a:latin typeface="Helvetica Neue"/>
              </a:rPr>
              <a:t>freq</a:t>
            </a:r>
            <a:r>
              <a:rPr lang="en-US" sz="2000" b="1" dirty="0">
                <a:solidFill>
                  <a:srgbClr val="FF0000"/>
                </a:solidFill>
                <a:latin typeface="Helvetica Neue"/>
              </a:rPr>
              <a:t> = AB/total number of individuals</a:t>
            </a:r>
          </a:p>
          <a:p>
            <a:r>
              <a:rPr lang="en-US" sz="2000" b="1" dirty="0">
                <a:solidFill>
                  <a:srgbClr val="FF0000"/>
                </a:solidFill>
                <a:latin typeface="Helvetica Neue"/>
              </a:rPr>
              <a:t>BB genotype </a:t>
            </a:r>
            <a:r>
              <a:rPr lang="en-US" sz="2000" b="1" dirty="0" err="1">
                <a:solidFill>
                  <a:srgbClr val="FF0000"/>
                </a:solidFill>
                <a:latin typeface="Helvetica Neue"/>
              </a:rPr>
              <a:t>freq</a:t>
            </a:r>
            <a:r>
              <a:rPr lang="en-US" sz="2000" b="1" dirty="0">
                <a:solidFill>
                  <a:srgbClr val="FF0000"/>
                </a:solidFill>
                <a:latin typeface="Helvetica Neue"/>
              </a:rPr>
              <a:t> = BB/total number of individuals</a:t>
            </a:r>
          </a:p>
        </p:txBody>
      </p:sp>
    </p:spTree>
    <p:extLst>
      <p:ext uri="{BB962C8B-B14F-4D97-AF65-F5344CB8AC3E}">
        <p14:creationId xmlns:p14="http://schemas.microsoft.com/office/powerpoint/2010/main" val="922820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0A7550-DB94-4149-9748-E298C6A46A7D}"/>
              </a:ext>
            </a:extLst>
          </p:cNvPr>
          <p:cNvSpPr txBox="1"/>
          <p:nvPr/>
        </p:nvSpPr>
        <p:spPr>
          <a:xfrm>
            <a:off x="1948721" y="314794"/>
            <a:ext cx="85593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Next we </a:t>
            </a:r>
            <a:r>
              <a:rPr lang="en-US" sz="4000" b="1" dirty="0" err="1"/>
              <a:t>ll</a:t>
            </a:r>
            <a:r>
              <a:rPr lang="en-US" sz="4000" b="1" dirty="0"/>
              <a:t> calculate allele frequency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DA4EAD-3CD6-4D15-B62E-53C19D4466BB}"/>
              </a:ext>
            </a:extLst>
          </p:cNvPr>
          <p:cNvSpPr/>
          <p:nvPr/>
        </p:nvSpPr>
        <p:spPr>
          <a:xfrm>
            <a:off x="709534" y="1138535"/>
            <a:ext cx="11327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Helvetica Neue"/>
              </a:rPr>
              <a:t>Definition: allele </a:t>
            </a:r>
            <a:r>
              <a:rPr lang="en-US" sz="2800" dirty="0" err="1">
                <a:latin typeface="Helvetica Neue"/>
              </a:rPr>
              <a:t>freq</a:t>
            </a:r>
            <a:r>
              <a:rPr lang="en-US" sz="2800" dirty="0">
                <a:latin typeface="Helvetica Neue"/>
              </a:rPr>
              <a:t> is frequency of copies of the allele in the population divided by total number of gene copies in the population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200A96-CC9F-485F-A7B0-4AD60035E8E0}"/>
              </a:ext>
            </a:extLst>
          </p:cNvPr>
          <p:cNvSpPr txBox="1"/>
          <p:nvPr/>
        </p:nvSpPr>
        <p:spPr>
          <a:xfrm>
            <a:off x="899410" y="2208497"/>
            <a:ext cx="983354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 = 2*38 + 16</a:t>
            </a:r>
          </a:p>
          <a:p>
            <a:r>
              <a:rPr lang="en-US" sz="2800" dirty="0"/>
              <a:t>B = 2*46 +  16</a:t>
            </a:r>
          </a:p>
          <a:p>
            <a:r>
              <a:rPr lang="en-US" sz="2800" dirty="0"/>
              <a:t>Gene copies = 200</a:t>
            </a:r>
          </a:p>
          <a:p>
            <a:endParaRPr lang="en-US" sz="2800" dirty="0"/>
          </a:p>
          <a:p>
            <a:r>
              <a:rPr lang="en-US" sz="2800" dirty="0"/>
              <a:t>Allele </a:t>
            </a:r>
            <a:r>
              <a:rPr lang="en-US" sz="2800" dirty="0" err="1"/>
              <a:t>freq</a:t>
            </a:r>
            <a:r>
              <a:rPr lang="en-US" sz="2800" dirty="0"/>
              <a:t> A = A/gene copies</a:t>
            </a:r>
          </a:p>
          <a:p>
            <a:r>
              <a:rPr lang="en-US" sz="2800" dirty="0"/>
              <a:t>Allele </a:t>
            </a:r>
            <a:r>
              <a:rPr lang="en-US" sz="2800" dirty="0" err="1"/>
              <a:t>freq</a:t>
            </a:r>
            <a:r>
              <a:rPr lang="en-US" sz="2800" dirty="0"/>
              <a:t> B = B/gene copies</a:t>
            </a:r>
          </a:p>
          <a:p>
            <a:endParaRPr lang="en-US" sz="2800" b="1" dirty="0"/>
          </a:p>
          <a:p>
            <a:r>
              <a:rPr lang="en-US" sz="2800" b="1" dirty="0"/>
              <a:t>OR </a:t>
            </a:r>
          </a:p>
          <a:p>
            <a:r>
              <a:rPr lang="en-US" sz="2800" dirty="0"/>
              <a:t>A = Homozygotes </a:t>
            </a:r>
            <a:r>
              <a:rPr lang="en-US" sz="2800" dirty="0" err="1"/>
              <a:t>freq</a:t>
            </a:r>
            <a:r>
              <a:rPr lang="en-US" sz="2800" dirty="0"/>
              <a:t> + half of heterozygote </a:t>
            </a:r>
            <a:r>
              <a:rPr lang="en-US" sz="2800" dirty="0" err="1"/>
              <a:t>freq</a:t>
            </a:r>
            <a:endParaRPr lang="en-US" sz="2800" dirty="0"/>
          </a:p>
          <a:p>
            <a:r>
              <a:rPr lang="en-US" sz="2800" dirty="0"/>
              <a:t>B = 1- A</a:t>
            </a:r>
          </a:p>
        </p:txBody>
      </p:sp>
    </p:spTree>
    <p:extLst>
      <p:ext uri="{BB962C8B-B14F-4D97-AF65-F5344CB8AC3E}">
        <p14:creationId xmlns:p14="http://schemas.microsoft.com/office/powerpoint/2010/main" val="48236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0A4A79-403B-4DA0-BAC6-48DA50DA4511}"/>
              </a:ext>
            </a:extLst>
          </p:cNvPr>
          <p:cNvSpPr txBox="1"/>
          <p:nvPr/>
        </p:nvSpPr>
        <p:spPr>
          <a:xfrm>
            <a:off x="704538" y="209862"/>
            <a:ext cx="8153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Calculate genotype and allele frequencies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771A06-C668-445A-873E-3C6C513387C4}"/>
              </a:ext>
            </a:extLst>
          </p:cNvPr>
          <p:cNvSpPr txBox="1"/>
          <p:nvPr/>
        </p:nvSpPr>
        <p:spPr>
          <a:xfrm>
            <a:off x="2403767" y="1241231"/>
            <a:ext cx="2098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AA = 20</a:t>
            </a:r>
          </a:p>
          <a:p>
            <a:r>
              <a:rPr lang="en-US" sz="2800" dirty="0"/>
              <a:t>Aa = 30</a:t>
            </a:r>
          </a:p>
          <a:p>
            <a:r>
              <a:rPr lang="en-US" sz="2800" dirty="0"/>
              <a:t>aa = 40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DC482A-7186-436D-90FF-BCF83D7A6118}"/>
              </a:ext>
            </a:extLst>
          </p:cNvPr>
          <p:cNvSpPr txBox="1"/>
          <p:nvPr/>
        </p:nvSpPr>
        <p:spPr>
          <a:xfrm>
            <a:off x="7689610" y="1241231"/>
            <a:ext cx="2098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MM = 45</a:t>
            </a:r>
          </a:p>
          <a:p>
            <a:r>
              <a:rPr lang="en-US" sz="2800" dirty="0"/>
              <a:t>Mm = 55</a:t>
            </a:r>
          </a:p>
          <a:p>
            <a:r>
              <a:rPr lang="en-US" sz="2800" dirty="0"/>
              <a:t>mm = 0</a:t>
            </a:r>
          </a:p>
        </p:txBody>
      </p:sp>
    </p:spTree>
    <p:extLst>
      <p:ext uri="{BB962C8B-B14F-4D97-AF65-F5344CB8AC3E}">
        <p14:creationId xmlns:p14="http://schemas.microsoft.com/office/powerpoint/2010/main" val="144983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72861" y="365761"/>
            <a:ext cx="91580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Hardy Weinberg equilibrium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140D3C-1E19-4BBD-AB31-3B7E38C61459}"/>
              </a:ext>
            </a:extLst>
          </p:cNvPr>
          <p:cNvSpPr/>
          <p:nvPr/>
        </p:nvSpPr>
        <p:spPr>
          <a:xfrm>
            <a:off x="908692" y="2269973"/>
            <a:ext cx="107133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hlinkClick r:id="rId2"/>
              </a:rPr>
              <a:t>https://shankarkshakya.github.io/geppopgen/HWE.html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51EB9-1005-4A60-A9B9-7B871C3FFE27}"/>
              </a:ext>
            </a:extLst>
          </p:cNvPr>
          <p:cNvSpPr txBox="1"/>
          <p:nvPr/>
        </p:nvSpPr>
        <p:spPr>
          <a:xfrm>
            <a:off x="908692" y="1808308"/>
            <a:ext cx="4437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Go to this link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76F22D-9416-40DA-B225-27854876DBC9}"/>
              </a:ext>
            </a:extLst>
          </p:cNvPr>
          <p:cNvSpPr txBox="1"/>
          <p:nvPr/>
        </p:nvSpPr>
        <p:spPr>
          <a:xfrm>
            <a:off x="1034321" y="3552669"/>
            <a:ext cx="43114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Random mating</a:t>
            </a:r>
          </a:p>
        </p:txBody>
      </p:sp>
    </p:spTree>
    <p:extLst>
      <p:ext uri="{BB962C8B-B14F-4D97-AF65-F5344CB8AC3E}">
        <p14:creationId xmlns:p14="http://schemas.microsoft.com/office/powerpoint/2010/main" val="140204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CFA9DD-6B24-4A49-BB66-A5ABF0E6886B}"/>
              </a:ext>
            </a:extLst>
          </p:cNvPr>
          <p:cNvSpPr txBox="1"/>
          <p:nvPr/>
        </p:nvSpPr>
        <p:spPr>
          <a:xfrm>
            <a:off x="1004342" y="569626"/>
            <a:ext cx="7488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Test if the population is in HWE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4B5ECA-FF05-4C4F-95C7-F1478243B75A}"/>
              </a:ext>
            </a:extLst>
          </p:cNvPr>
          <p:cNvSpPr txBox="1"/>
          <p:nvPr/>
        </p:nvSpPr>
        <p:spPr>
          <a:xfrm>
            <a:off x="1004342" y="1698831"/>
            <a:ext cx="28481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AA = 245</a:t>
            </a:r>
          </a:p>
          <a:p>
            <a:r>
              <a:rPr lang="en-US" sz="3200" dirty="0"/>
              <a:t>Aa = 210</a:t>
            </a:r>
          </a:p>
          <a:p>
            <a:r>
              <a:rPr lang="en-US" sz="3200" dirty="0"/>
              <a:t>aa = 45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3A752F-63A7-4177-AB15-CE4684FB7340}"/>
              </a:ext>
            </a:extLst>
          </p:cNvPr>
          <p:cNvSpPr txBox="1"/>
          <p:nvPr/>
        </p:nvSpPr>
        <p:spPr>
          <a:xfrm>
            <a:off x="924392" y="3628255"/>
            <a:ext cx="110077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Calculate genotype frequency (observed genotype frequency)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Calculate allele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Calculate expected genotype frequency under HWE</a:t>
            </a:r>
          </a:p>
        </p:txBody>
      </p:sp>
    </p:spTree>
    <p:extLst>
      <p:ext uri="{BB962C8B-B14F-4D97-AF65-F5344CB8AC3E}">
        <p14:creationId xmlns:p14="http://schemas.microsoft.com/office/powerpoint/2010/main" val="1488346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454491-87AE-47AC-BA26-93B21B25FCFA}"/>
              </a:ext>
            </a:extLst>
          </p:cNvPr>
          <p:cNvSpPr/>
          <p:nvPr/>
        </p:nvSpPr>
        <p:spPr>
          <a:xfrm>
            <a:off x="389744" y="179882"/>
            <a:ext cx="11497456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AA = 245  = 245/500 = 0.49</a:t>
            </a:r>
          </a:p>
          <a:p>
            <a:r>
              <a:rPr lang="en-US" sz="3200" b="1" dirty="0"/>
              <a:t>Aa = 210 = 210/500 = 0.42                          </a:t>
            </a:r>
            <a:r>
              <a:rPr lang="en-US" sz="3200" b="1" u="sng" dirty="0"/>
              <a:t>   OBSERVED</a:t>
            </a:r>
          </a:p>
          <a:p>
            <a:r>
              <a:rPr lang="en-US" sz="3200" b="1" dirty="0"/>
              <a:t>aa = 45 = 45/ 500 = 0.09</a:t>
            </a:r>
          </a:p>
          <a:p>
            <a:endParaRPr lang="en-US" sz="3200" b="1" dirty="0"/>
          </a:p>
          <a:p>
            <a:endParaRPr lang="en-US" sz="3200" b="1" dirty="0"/>
          </a:p>
          <a:p>
            <a:r>
              <a:rPr lang="en-US" sz="3200" b="1" dirty="0"/>
              <a:t>Freq of allele A = 0.49+ 0.21 = 0.7</a:t>
            </a:r>
          </a:p>
          <a:p>
            <a:r>
              <a:rPr lang="en-US" sz="3200" b="1" dirty="0"/>
              <a:t>Freq of a = 0.3</a:t>
            </a:r>
          </a:p>
          <a:p>
            <a:endParaRPr lang="en-US" sz="3200" b="1" dirty="0"/>
          </a:p>
          <a:p>
            <a:r>
              <a:rPr lang="en-US" sz="3200" b="1" dirty="0"/>
              <a:t>Genotype </a:t>
            </a:r>
            <a:r>
              <a:rPr lang="en-US" sz="3200" b="1" dirty="0" err="1"/>
              <a:t>freq</a:t>
            </a:r>
            <a:r>
              <a:rPr lang="en-US" sz="3200" b="1" dirty="0"/>
              <a:t> under HWE</a:t>
            </a:r>
          </a:p>
          <a:p>
            <a:r>
              <a:rPr lang="en-US" sz="3200" b="1" dirty="0"/>
              <a:t>AA = 0.7 * 0.7 = 0.49</a:t>
            </a:r>
          </a:p>
          <a:p>
            <a:r>
              <a:rPr lang="en-US" sz="3200" b="1" dirty="0"/>
              <a:t>Aa = 2*0.3*0.7 = 0.42</a:t>
            </a:r>
          </a:p>
          <a:p>
            <a:r>
              <a:rPr lang="en-US" sz="3200" b="1" dirty="0"/>
              <a:t>aa = 0.3 *0.3 = 0.09</a:t>
            </a:r>
          </a:p>
        </p:txBody>
      </p:sp>
    </p:spTree>
    <p:extLst>
      <p:ext uri="{BB962C8B-B14F-4D97-AF65-F5344CB8AC3E}">
        <p14:creationId xmlns:p14="http://schemas.microsoft.com/office/powerpoint/2010/main" val="832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1044B4-ECC4-46B2-BEC3-9DEFC9AFCD54}"/>
              </a:ext>
            </a:extLst>
          </p:cNvPr>
          <p:cNvSpPr/>
          <p:nvPr/>
        </p:nvSpPr>
        <p:spPr>
          <a:xfrm>
            <a:off x="988870" y="321252"/>
            <a:ext cx="72403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Problem : Test if the population is in HWE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9D28C3-5F21-42D8-9F89-F0123F1C48C2}"/>
              </a:ext>
            </a:extLst>
          </p:cNvPr>
          <p:cNvSpPr txBox="1"/>
          <p:nvPr/>
        </p:nvSpPr>
        <p:spPr>
          <a:xfrm>
            <a:off x="1084953" y="1259174"/>
            <a:ext cx="40623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AA = 400</a:t>
            </a:r>
          </a:p>
          <a:p>
            <a:r>
              <a:rPr lang="en-US" sz="3600" b="1" dirty="0"/>
              <a:t>Aa = 200</a:t>
            </a:r>
          </a:p>
          <a:p>
            <a:r>
              <a:rPr lang="en-US" sz="3600" b="1" dirty="0"/>
              <a:t>aa = 400</a:t>
            </a:r>
          </a:p>
        </p:txBody>
      </p:sp>
    </p:spTree>
    <p:extLst>
      <p:ext uri="{BB962C8B-B14F-4D97-AF65-F5344CB8AC3E}">
        <p14:creationId xmlns:p14="http://schemas.microsoft.com/office/powerpoint/2010/main" val="1978490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6E1C18-24CF-4C63-9BCF-883C6973141A}"/>
              </a:ext>
            </a:extLst>
          </p:cNvPr>
          <p:cNvSpPr txBox="1"/>
          <p:nvPr/>
        </p:nvSpPr>
        <p:spPr>
          <a:xfrm>
            <a:off x="4407108" y="462224"/>
            <a:ext cx="23534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/>
              <a:t>Break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F7FA87-A734-4ECB-9E43-A227C5D6CCFA}"/>
              </a:ext>
            </a:extLst>
          </p:cNvPr>
          <p:cNvSpPr txBox="1"/>
          <p:nvPr/>
        </p:nvSpPr>
        <p:spPr>
          <a:xfrm>
            <a:off x="629587" y="2308485"/>
            <a:ext cx="113175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After break we </a:t>
            </a:r>
            <a:r>
              <a:rPr lang="en-US" sz="2800" dirty="0" err="1"/>
              <a:t>ll</a:t>
            </a:r>
            <a:r>
              <a:rPr lang="en-US" sz="2800" dirty="0"/>
              <a:t> talk about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Why population in nature do not meet HWE?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Consequence of population not being in HWE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Population structure and how do we quantify it?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Visualize population structure (Clustering, NJ tree, DAPC)</a:t>
            </a:r>
          </a:p>
        </p:txBody>
      </p:sp>
    </p:spTree>
    <p:extLst>
      <p:ext uri="{BB962C8B-B14F-4D97-AF65-F5344CB8AC3E}">
        <p14:creationId xmlns:p14="http://schemas.microsoft.com/office/powerpoint/2010/main" val="38516465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5AD711-60A4-40D1-BE76-30DFCBD55419}"/>
              </a:ext>
            </a:extLst>
          </p:cNvPr>
          <p:cNvSpPr txBox="1"/>
          <p:nvPr/>
        </p:nvSpPr>
        <p:spPr>
          <a:xfrm>
            <a:off x="2695966" y="284813"/>
            <a:ext cx="68000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Population structure and </a:t>
            </a:r>
            <a:r>
              <a:rPr lang="en-US" sz="4400" b="1" dirty="0" err="1"/>
              <a:t>Fst</a:t>
            </a:r>
            <a:endParaRPr lang="en-US" sz="4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3C605F-9DCA-495C-8515-40E8485B6373}"/>
              </a:ext>
            </a:extLst>
          </p:cNvPr>
          <p:cNvSpPr txBox="1"/>
          <p:nvPr/>
        </p:nvSpPr>
        <p:spPr>
          <a:xfrm>
            <a:off x="242340" y="1279107"/>
            <a:ext cx="1170731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Random mating is rarely observed in nature.  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Individuals that are close together are likely to mate with each other than distantly located individuals.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Because of this non random mating, we </a:t>
            </a:r>
            <a:r>
              <a:rPr lang="en-US" sz="3200" dirty="0" err="1"/>
              <a:t>ll</a:t>
            </a:r>
            <a:r>
              <a:rPr lang="en-US" sz="3200" dirty="0"/>
              <a:t> see population subdivision or also known as population structure. </a:t>
            </a:r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One of the primary reasons we get population structure is geographic barrier like huge water bodies or high mountains.</a:t>
            </a:r>
          </a:p>
        </p:txBody>
      </p:sp>
    </p:spTree>
    <p:extLst>
      <p:ext uri="{BB962C8B-B14F-4D97-AF65-F5344CB8AC3E}">
        <p14:creationId xmlns:p14="http://schemas.microsoft.com/office/powerpoint/2010/main" val="547812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84420" y="178766"/>
            <a:ext cx="10506945" cy="6557258"/>
            <a:chOff x="884420" y="178766"/>
            <a:chExt cx="10506945" cy="6557258"/>
          </a:xfrm>
        </p:grpSpPr>
        <p:grpSp>
          <p:nvGrpSpPr>
            <p:cNvPr id="6" name="Group 5"/>
            <p:cNvGrpSpPr/>
            <p:nvPr/>
          </p:nvGrpSpPr>
          <p:grpSpPr>
            <a:xfrm>
              <a:off x="1004341" y="1379095"/>
              <a:ext cx="10387024" cy="5356929"/>
              <a:chOff x="367722" y="321733"/>
              <a:chExt cx="11728181" cy="6279088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95439A2E-9871-4D44-AE36-350C7CF5A38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587" r="1" b="1"/>
              <a:stretch/>
            </p:blipFill>
            <p:spPr>
              <a:xfrm>
                <a:off x="9011878" y="321733"/>
                <a:ext cx="3084025" cy="3060193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3E30687-85AB-4F22-8703-4B3AF37F320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7" r="45231" b="-2"/>
              <a:stretch/>
            </p:blipFill>
            <p:spPr>
              <a:xfrm>
                <a:off x="367722" y="321733"/>
                <a:ext cx="4151376" cy="6200414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778AFAD5-CC90-433D-8E01-6569FC45A9D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776" r="154" b="-2"/>
              <a:stretch/>
            </p:blipFill>
            <p:spPr>
              <a:xfrm>
                <a:off x="4689800" y="321733"/>
                <a:ext cx="4151376" cy="6200414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11327" y="3534533"/>
                <a:ext cx="3084576" cy="3066288"/>
              </a:xfrm>
              <a:prstGeom prst="rect">
                <a:avLst/>
              </a:prstGeom>
            </p:spPr>
          </p:pic>
        </p:grpSp>
        <p:sp>
          <p:nvSpPr>
            <p:cNvPr id="2" name="Rectangle 1"/>
            <p:cNvSpPr/>
            <p:nvPr/>
          </p:nvSpPr>
          <p:spPr>
            <a:xfrm>
              <a:off x="884420" y="178766"/>
              <a:ext cx="938384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b="1" dirty="0"/>
                <a:t>B.S. Plant Pathology</a:t>
              </a:r>
            </a:p>
            <a:p>
              <a:r>
                <a:rPr lang="en-US" sz="3600" b="1" dirty="0"/>
                <a:t>Tribhuwan University, Nepal (2006-2010)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10051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022238-C65F-404B-A59C-93DC83A6C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9705" y="0"/>
            <a:ext cx="8934138" cy="679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0704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6EB63D-C460-4E13-B943-C182BAABCB03}"/>
              </a:ext>
            </a:extLst>
          </p:cNvPr>
          <p:cNvSpPr txBox="1"/>
          <p:nvPr/>
        </p:nvSpPr>
        <p:spPr>
          <a:xfrm>
            <a:off x="854440" y="254832"/>
            <a:ext cx="10747947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/>
              <a:t>Fst</a:t>
            </a:r>
            <a:endParaRPr lang="en-US" sz="5400" b="1" dirty="0"/>
          </a:p>
          <a:p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err="1"/>
              <a:t>Fst</a:t>
            </a:r>
            <a:r>
              <a:rPr lang="en-US" sz="3600" dirty="0"/>
              <a:t> ranges from 0 to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0: no allele frequency differences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0 &lt; </a:t>
            </a:r>
            <a:r>
              <a:rPr lang="en-US" sz="3600" dirty="0" err="1"/>
              <a:t>Fst</a:t>
            </a:r>
            <a:r>
              <a:rPr lang="en-US" sz="3600" dirty="0"/>
              <a:t> &lt; 1: some allele frequency difference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1: fixed difference between populations or no allele overlap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  <a:p>
            <a:r>
              <a:rPr lang="en-US" sz="2800" dirty="0"/>
              <a:t>      </a:t>
            </a:r>
            <a:r>
              <a:rPr lang="en-US" sz="2800" dirty="0" err="1"/>
              <a:t>Fst</a:t>
            </a:r>
            <a:r>
              <a:rPr lang="en-US" sz="2800" dirty="0"/>
              <a:t> = HWE predicted heterozygosity – observed heterozygosity</a:t>
            </a:r>
          </a:p>
          <a:p>
            <a:pPr lvl="3"/>
            <a:r>
              <a:rPr lang="en-US" sz="2800" dirty="0"/>
              <a:t>		HWE predicted heterozygosity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3A45C1B-05E2-4086-9341-D2500F5EC115}"/>
              </a:ext>
            </a:extLst>
          </p:cNvPr>
          <p:cNvCxnSpPr/>
          <p:nvPr/>
        </p:nvCxnSpPr>
        <p:spPr>
          <a:xfrm>
            <a:off x="2248525" y="5381469"/>
            <a:ext cx="819961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003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F64F83-A0F2-46DA-B5D7-F740A8D870F9}"/>
              </a:ext>
            </a:extLst>
          </p:cNvPr>
          <p:cNvSpPr txBox="1"/>
          <p:nvPr/>
        </p:nvSpPr>
        <p:spPr>
          <a:xfrm>
            <a:off x="674557" y="505123"/>
            <a:ext cx="3867464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Population 1</a:t>
            </a:r>
          </a:p>
          <a:p>
            <a:endParaRPr lang="en-US" sz="3200" dirty="0"/>
          </a:p>
          <a:p>
            <a:r>
              <a:rPr lang="en-US" sz="3200" dirty="0"/>
              <a:t>AA = 100</a:t>
            </a:r>
          </a:p>
          <a:p>
            <a:r>
              <a:rPr lang="en-US" sz="3200" dirty="0"/>
              <a:t>Aa = 0</a:t>
            </a:r>
          </a:p>
          <a:p>
            <a:r>
              <a:rPr lang="en-US" sz="3200" dirty="0"/>
              <a:t>aa = 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E74677-7CF8-4B58-A8F7-73001E5958DC}"/>
              </a:ext>
            </a:extLst>
          </p:cNvPr>
          <p:cNvSpPr txBox="1"/>
          <p:nvPr/>
        </p:nvSpPr>
        <p:spPr>
          <a:xfrm>
            <a:off x="6715591" y="505123"/>
            <a:ext cx="4277193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Population 2</a:t>
            </a:r>
          </a:p>
          <a:p>
            <a:endParaRPr lang="en-US" sz="3200" dirty="0"/>
          </a:p>
          <a:p>
            <a:r>
              <a:rPr lang="en-US" sz="3200" dirty="0"/>
              <a:t>AA = 0</a:t>
            </a:r>
          </a:p>
          <a:p>
            <a:r>
              <a:rPr lang="en-US" sz="3200" dirty="0"/>
              <a:t>Aa = 0</a:t>
            </a:r>
          </a:p>
          <a:p>
            <a:r>
              <a:rPr lang="en-US" sz="3200" dirty="0"/>
              <a:t>aa = 100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95FA50-7382-4B69-838D-822070E4A8E5}"/>
              </a:ext>
            </a:extLst>
          </p:cNvPr>
          <p:cNvSpPr txBox="1"/>
          <p:nvPr/>
        </p:nvSpPr>
        <p:spPr>
          <a:xfrm>
            <a:off x="674557" y="3629294"/>
            <a:ext cx="95937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Question: how much variation is between these populations?</a:t>
            </a:r>
          </a:p>
        </p:txBody>
      </p:sp>
    </p:spTree>
    <p:extLst>
      <p:ext uri="{BB962C8B-B14F-4D97-AF65-F5344CB8AC3E}">
        <p14:creationId xmlns:p14="http://schemas.microsoft.com/office/powerpoint/2010/main" val="1582210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F64F83-A0F2-46DA-B5D7-F740A8D870F9}"/>
              </a:ext>
            </a:extLst>
          </p:cNvPr>
          <p:cNvSpPr txBox="1"/>
          <p:nvPr/>
        </p:nvSpPr>
        <p:spPr>
          <a:xfrm>
            <a:off x="674557" y="505123"/>
            <a:ext cx="3867464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Population 1</a:t>
            </a:r>
          </a:p>
          <a:p>
            <a:endParaRPr lang="en-US" sz="3200" dirty="0"/>
          </a:p>
          <a:p>
            <a:r>
              <a:rPr lang="en-US" sz="3200" dirty="0"/>
              <a:t>AA = 100</a:t>
            </a:r>
          </a:p>
          <a:p>
            <a:r>
              <a:rPr lang="en-US" sz="3200" dirty="0"/>
              <a:t>Aa = 0</a:t>
            </a:r>
          </a:p>
          <a:p>
            <a:r>
              <a:rPr lang="en-US" sz="3200" dirty="0"/>
              <a:t>Aa = 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E74677-7CF8-4B58-A8F7-73001E5958DC}"/>
              </a:ext>
            </a:extLst>
          </p:cNvPr>
          <p:cNvSpPr txBox="1"/>
          <p:nvPr/>
        </p:nvSpPr>
        <p:spPr>
          <a:xfrm>
            <a:off x="6715591" y="505123"/>
            <a:ext cx="4277193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Population 2</a:t>
            </a:r>
          </a:p>
          <a:p>
            <a:endParaRPr lang="en-US" sz="3200" dirty="0"/>
          </a:p>
          <a:p>
            <a:r>
              <a:rPr lang="en-US" sz="3200" dirty="0"/>
              <a:t>AA = 0</a:t>
            </a:r>
          </a:p>
          <a:p>
            <a:r>
              <a:rPr lang="en-US" sz="3200" dirty="0"/>
              <a:t>Aa = 0</a:t>
            </a:r>
          </a:p>
          <a:p>
            <a:r>
              <a:rPr lang="en-US" sz="3200" dirty="0"/>
              <a:t>Aa = 100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95FA50-7382-4B69-838D-822070E4A8E5}"/>
              </a:ext>
            </a:extLst>
          </p:cNvPr>
          <p:cNvSpPr txBox="1"/>
          <p:nvPr/>
        </p:nvSpPr>
        <p:spPr>
          <a:xfrm>
            <a:off x="674557" y="3429000"/>
            <a:ext cx="95937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Steps to calculate </a:t>
            </a:r>
            <a:r>
              <a:rPr lang="en-US" sz="3200" b="1" dirty="0" err="1"/>
              <a:t>Fst</a:t>
            </a:r>
            <a:r>
              <a:rPr lang="en-US" sz="3200" b="1" dirty="0"/>
              <a:t>:</a:t>
            </a:r>
          </a:p>
          <a:p>
            <a:endParaRPr lang="en-US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Calculate genotype </a:t>
            </a:r>
            <a:r>
              <a:rPr lang="en-US" sz="3200" b="1" dirty="0" err="1"/>
              <a:t>freq</a:t>
            </a:r>
            <a:r>
              <a:rPr lang="en-US" sz="3200" b="1" dirty="0"/>
              <a:t> for pooled population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Calculate allele </a:t>
            </a:r>
            <a:r>
              <a:rPr lang="en-US" sz="3200" b="1" dirty="0" err="1"/>
              <a:t>freq</a:t>
            </a:r>
            <a:r>
              <a:rPr lang="en-US" sz="3200" b="1" dirty="0"/>
              <a:t> from genotype </a:t>
            </a:r>
            <a:r>
              <a:rPr lang="en-US" sz="3200" b="1" dirty="0" err="1"/>
              <a:t>freq</a:t>
            </a:r>
            <a:endParaRPr lang="en-US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Estimate heterozygosity under HWE</a:t>
            </a:r>
          </a:p>
        </p:txBody>
      </p:sp>
    </p:spTree>
    <p:extLst>
      <p:ext uri="{BB962C8B-B14F-4D97-AF65-F5344CB8AC3E}">
        <p14:creationId xmlns:p14="http://schemas.microsoft.com/office/powerpoint/2010/main" val="10583558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F64F83-A0F2-46DA-B5D7-F740A8D870F9}"/>
              </a:ext>
            </a:extLst>
          </p:cNvPr>
          <p:cNvSpPr txBox="1"/>
          <p:nvPr/>
        </p:nvSpPr>
        <p:spPr>
          <a:xfrm>
            <a:off x="674557" y="340231"/>
            <a:ext cx="3867464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Population 1</a:t>
            </a:r>
          </a:p>
          <a:p>
            <a:endParaRPr lang="en-US" sz="2400" dirty="0"/>
          </a:p>
          <a:p>
            <a:r>
              <a:rPr lang="en-US" sz="2400" dirty="0"/>
              <a:t>AA = 100</a:t>
            </a:r>
          </a:p>
          <a:p>
            <a:r>
              <a:rPr lang="en-US" sz="2400" dirty="0"/>
              <a:t>Aa = 0</a:t>
            </a:r>
          </a:p>
          <a:p>
            <a:r>
              <a:rPr lang="en-US" sz="2400" dirty="0"/>
              <a:t>aa = 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E74677-7CF8-4B58-A8F7-73001E5958DC}"/>
              </a:ext>
            </a:extLst>
          </p:cNvPr>
          <p:cNvSpPr txBox="1"/>
          <p:nvPr/>
        </p:nvSpPr>
        <p:spPr>
          <a:xfrm>
            <a:off x="6610660" y="340231"/>
            <a:ext cx="4277193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Population 2</a:t>
            </a:r>
          </a:p>
          <a:p>
            <a:endParaRPr lang="en-US" sz="2400" dirty="0"/>
          </a:p>
          <a:p>
            <a:r>
              <a:rPr lang="en-US" sz="2400" dirty="0"/>
              <a:t>AA = 0</a:t>
            </a:r>
          </a:p>
          <a:p>
            <a:r>
              <a:rPr lang="en-US" sz="2400" dirty="0"/>
              <a:t>Aa = 0</a:t>
            </a:r>
          </a:p>
          <a:p>
            <a:r>
              <a:rPr lang="en-US" sz="2400" dirty="0"/>
              <a:t>aa = 100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95FA50-7382-4B69-838D-822070E4A8E5}"/>
              </a:ext>
            </a:extLst>
          </p:cNvPr>
          <p:cNvSpPr txBox="1"/>
          <p:nvPr/>
        </p:nvSpPr>
        <p:spPr>
          <a:xfrm>
            <a:off x="674557" y="2408953"/>
            <a:ext cx="1151744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/>
              <a:t>Steps to calculate </a:t>
            </a:r>
            <a:r>
              <a:rPr lang="en-US" sz="2300" b="1" dirty="0" err="1"/>
              <a:t>Fst</a:t>
            </a:r>
            <a:r>
              <a:rPr lang="en-US" sz="2300" b="1" dirty="0"/>
              <a:t>:</a:t>
            </a:r>
          </a:p>
          <a:p>
            <a:endParaRPr lang="en-US" sz="23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b="1" dirty="0"/>
              <a:t>Calculate genotype </a:t>
            </a:r>
            <a:r>
              <a:rPr lang="en-US" sz="2300" b="1" dirty="0" err="1"/>
              <a:t>freq</a:t>
            </a:r>
            <a:r>
              <a:rPr lang="en-US" sz="2300" b="1" dirty="0"/>
              <a:t> for pooled population</a:t>
            </a:r>
          </a:p>
          <a:p>
            <a:r>
              <a:rPr lang="en-US" sz="2300" b="1" dirty="0"/>
              <a:t>AA = 100,       Aa = 0 ,       aa = 100</a:t>
            </a:r>
          </a:p>
          <a:p>
            <a:r>
              <a:rPr lang="en-US" sz="2300" b="1" dirty="0"/>
              <a:t>GT </a:t>
            </a:r>
            <a:r>
              <a:rPr lang="en-US" sz="2300" b="1" dirty="0" err="1"/>
              <a:t>freq</a:t>
            </a:r>
            <a:r>
              <a:rPr lang="en-US" sz="2300" b="1" dirty="0"/>
              <a:t> = 0.5,     </a:t>
            </a:r>
            <a:r>
              <a:rPr lang="en-US" sz="2300" b="1" dirty="0">
                <a:solidFill>
                  <a:srgbClr val="FF0000"/>
                </a:solidFill>
              </a:rPr>
              <a:t>0</a:t>
            </a:r>
            <a:r>
              <a:rPr lang="en-US" sz="2300" b="1" dirty="0"/>
              <a:t>,     0.5</a:t>
            </a:r>
          </a:p>
          <a:p>
            <a:endParaRPr lang="en-US" sz="23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b="1" dirty="0"/>
              <a:t>Calculate allele </a:t>
            </a:r>
            <a:r>
              <a:rPr lang="en-US" sz="2300" b="1" dirty="0" err="1"/>
              <a:t>freq</a:t>
            </a:r>
            <a:r>
              <a:rPr lang="en-US" sz="2300" b="1" dirty="0"/>
              <a:t> from genotype </a:t>
            </a:r>
            <a:r>
              <a:rPr lang="en-US" sz="2300" b="1" dirty="0" err="1"/>
              <a:t>freq</a:t>
            </a:r>
            <a:endParaRPr lang="en-US" sz="2300" b="1" dirty="0"/>
          </a:p>
          <a:p>
            <a:r>
              <a:rPr lang="en-US" sz="2300" b="1" dirty="0"/>
              <a:t>P(a) = 0.5, p(A) = 0.5</a:t>
            </a:r>
          </a:p>
          <a:p>
            <a:endParaRPr lang="en-US" sz="23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b="1" dirty="0"/>
              <a:t>Estimate heterozygosity under HWE = 2*0.5*0.5 = </a:t>
            </a:r>
            <a:r>
              <a:rPr lang="en-US" sz="2300" b="1" dirty="0">
                <a:solidFill>
                  <a:srgbClr val="FF0000"/>
                </a:solidFill>
              </a:rPr>
              <a:t>0.5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300" b="1" dirty="0">
              <a:solidFill>
                <a:srgbClr val="FF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b="1" dirty="0" err="1">
                <a:solidFill>
                  <a:srgbClr val="FF0000"/>
                </a:solidFill>
              </a:rPr>
              <a:t>Fst</a:t>
            </a:r>
            <a:r>
              <a:rPr lang="en-US" sz="2300" b="1" dirty="0">
                <a:solidFill>
                  <a:srgbClr val="FF0000"/>
                </a:solidFill>
              </a:rPr>
              <a:t> = 0.5 – 0 /0.5 = 1</a:t>
            </a:r>
          </a:p>
        </p:txBody>
      </p:sp>
    </p:spTree>
    <p:extLst>
      <p:ext uri="{BB962C8B-B14F-4D97-AF65-F5344CB8AC3E}">
        <p14:creationId xmlns:p14="http://schemas.microsoft.com/office/powerpoint/2010/main" val="14067366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9E4CF6-9416-4D4B-BEA2-6A9E63251778}"/>
              </a:ext>
            </a:extLst>
          </p:cNvPr>
          <p:cNvSpPr txBox="1"/>
          <p:nvPr/>
        </p:nvSpPr>
        <p:spPr>
          <a:xfrm>
            <a:off x="4054839" y="149902"/>
            <a:ext cx="4931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Now its your turn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F2E148-DD9D-4F35-8010-34387F1B700E}"/>
              </a:ext>
            </a:extLst>
          </p:cNvPr>
          <p:cNvSpPr txBox="1"/>
          <p:nvPr/>
        </p:nvSpPr>
        <p:spPr>
          <a:xfrm>
            <a:off x="1259175" y="1274164"/>
            <a:ext cx="3342806" cy="22467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Population 1</a:t>
            </a:r>
          </a:p>
          <a:p>
            <a:endParaRPr lang="en-US" sz="2800" dirty="0"/>
          </a:p>
          <a:p>
            <a:r>
              <a:rPr lang="en-US" sz="2800" dirty="0"/>
              <a:t>AA = 250</a:t>
            </a:r>
          </a:p>
          <a:p>
            <a:r>
              <a:rPr lang="en-US" sz="2800" dirty="0"/>
              <a:t>Aa = 500</a:t>
            </a:r>
          </a:p>
          <a:p>
            <a:r>
              <a:rPr lang="en-US" sz="2800" dirty="0"/>
              <a:t>aa = 250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D60559-4F00-4632-8520-5CBAA4876D47}"/>
              </a:ext>
            </a:extLst>
          </p:cNvPr>
          <p:cNvSpPr txBox="1"/>
          <p:nvPr/>
        </p:nvSpPr>
        <p:spPr>
          <a:xfrm>
            <a:off x="6763063" y="1274163"/>
            <a:ext cx="3342806" cy="22467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Population 2</a:t>
            </a:r>
          </a:p>
          <a:p>
            <a:endParaRPr lang="en-US" sz="2800" dirty="0"/>
          </a:p>
          <a:p>
            <a:r>
              <a:rPr lang="en-US" sz="2800" dirty="0"/>
              <a:t>AA = 490</a:t>
            </a:r>
          </a:p>
          <a:p>
            <a:r>
              <a:rPr lang="en-US" sz="2800" dirty="0"/>
              <a:t>Aa = 420</a:t>
            </a:r>
          </a:p>
          <a:p>
            <a:r>
              <a:rPr lang="en-US" sz="2800" dirty="0"/>
              <a:t>aa = 90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A69227-54EA-48E8-AB30-DA7C1A075DC1}"/>
              </a:ext>
            </a:extLst>
          </p:cNvPr>
          <p:cNvSpPr txBox="1"/>
          <p:nvPr/>
        </p:nvSpPr>
        <p:spPr>
          <a:xfrm>
            <a:off x="10333220" y="2135937"/>
            <a:ext cx="3867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Ans = 0.042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3C0C-E1F7-46FC-86B3-0BD736A94DFF}"/>
              </a:ext>
            </a:extLst>
          </p:cNvPr>
          <p:cNvSpPr/>
          <p:nvPr/>
        </p:nvSpPr>
        <p:spPr>
          <a:xfrm>
            <a:off x="617097" y="4773014"/>
            <a:ext cx="956372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Helvetica Neue"/>
              </a:rPr>
              <a:t>Population 1: AA = 20, Aa = 20, aa = 20 </a:t>
            </a:r>
          </a:p>
          <a:p>
            <a:endParaRPr lang="en-US" sz="2800" dirty="0">
              <a:solidFill>
                <a:srgbClr val="FF0000"/>
              </a:solidFill>
              <a:latin typeface="Helvetica Neue"/>
            </a:endParaRPr>
          </a:p>
          <a:p>
            <a:r>
              <a:rPr lang="en-US" sz="2800" dirty="0">
                <a:solidFill>
                  <a:srgbClr val="FF0000"/>
                </a:solidFill>
                <a:latin typeface="Helvetica Neue"/>
              </a:rPr>
              <a:t>Population 2: AA = 15, Aa = 15, aa = 30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BFB763-6459-484B-B79A-C5C9E2D66186}"/>
              </a:ext>
            </a:extLst>
          </p:cNvPr>
          <p:cNvCxnSpPr/>
          <p:nvPr/>
        </p:nvCxnSpPr>
        <p:spPr>
          <a:xfrm>
            <a:off x="149902" y="4062334"/>
            <a:ext cx="12042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021DD60-4A05-4650-AC65-F9A1D4909300}"/>
              </a:ext>
            </a:extLst>
          </p:cNvPr>
          <p:cNvSpPr/>
          <p:nvPr/>
        </p:nvSpPr>
        <p:spPr>
          <a:xfrm>
            <a:off x="10628173" y="5096179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Helvetica Neue"/>
              </a:rPr>
              <a:t>Ans: 0.016</a:t>
            </a:r>
          </a:p>
        </p:txBody>
      </p:sp>
    </p:spTree>
    <p:extLst>
      <p:ext uri="{BB962C8B-B14F-4D97-AF65-F5344CB8AC3E}">
        <p14:creationId xmlns:p14="http://schemas.microsoft.com/office/powerpoint/2010/main" val="28424337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B6F80B-59DC-42F6-AE6A-7EF19F49469C}"/>
              </a:ext>
            </a:extLst>
          </p:cNvPr>
          <p:cNvSpPr/>
          <p:nvPr/>
        </p:nvSpPr>
        <p:spPr>
          <a:xfrm>
            <a:off x="1374098" y="322529"/>
            <a:ext cx="108179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Non random mating results in population structure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BC97DD-07CA-4486-90C7-C0515565CFB7}"/>
              </a:ext>
            </a:extLst>
          </p:cNvPr>
          <p:cNvSpPr txBox="1"/>
          <p:nvPr/>
        </p:nvSpPr>
        <p:spPr>
          <a:xfrm>
            <a:off x="687049" y="1214204"/>
            <a:ext cx="108179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You can think population structure as clusters, so our next aim is to </a:t>
            </a:r>
            <a:r>
              <a:rPr lang="en-US" sz="3600" b="1" dirty="0"/>
              <a:t>identify and visualize these clusters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Additional link</a:t>
            </a:r>
          </a:p>
          <a:p>
            <a:r>
              <a:rPr lang="en-US" sz="3600" dirty="0">
                <a:hlinkClick r:id="rId2"/>
              </a:rPr>
              <a:t>https://grunwaldlab.github.io/Population_Genetics_in_R/Pop_Structure.html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986291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88B3A5-078D-46BD-BD0B-1DC33239149F}"/>
              </a:ext>
            </a:extLst>
          </p:cNvPr>
          <p:cNvSpPr txBox="1"/>
          <p:nvPr/>
        </p:nvSpPr>
        <p:spPr>
          <a:xfrm>
            <a:off x="4092316" y="269824"/>
            <a:ext cx="59061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Structure plot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D65687-367A-4A60-B46B-53DCC7B4A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13" y="1843790"/>
            <a:ext cx="11739734" cy="364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247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937511-8F02-43AA-B226-622D795AB128}"/>
              </a:ext>
            </a:extLst>
          </p:cNvPr>
          <p:cNvSpPr txBox="1"/>
          <p:nvPr/>
        </p:nvSpPr>
        <p:spPr>
          <a:xfrm>
            <a:off x="1663909" y="162362"/>
            <a:ext cx="9069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Phylogenetic tree : Neighbor joining tree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03EE52-A731-4CC2-9232-8DAA5CE83621}"/>
              </a:ext>
            </a:extLst>
          </p:cNvPr>
          <p:cNvSpPr txBox="1"/>
          <p:nvPr/>
        </p:nvSpPr>
        <p:spPr>
          <a:xfrm>
            <a:off x="854439" y="1559260"/>
            <a:ext cx="100134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Visualization of population structure in a tree from based on distance matrix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FBC2D57-6C9A-4C70-ABEA-6B4DEEE69F50}"/>
              </a:ext>
            </a:extLst>
          </p:cNvPr>
          <p:cNvGrpSpPr/>
          <p:nvPr/>
        </p:nvGrpSpPr>
        <p:grpSpPr>
          <a:xfrm>
            <a:off x="336576" y="3133379"/>
            <a:ext cx="11855424" cy="3317701"/>
            <a:chOff x="336576" y="2096512"/>
            <a:chExt cx="11855424" cy="331770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42B798F-AFC4-4701-B4D9-769AE0482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6576" y="2096512"/>
              <a:ext cx="4670139" cy="3317701"/>
            </a:xfrm>
            <a:prstGeom prst="rect">
              <a:avLst/>
            </a:prstGeom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CAB56413-A308-4B77-83E2-51A6F798BC0B}"/>
                </a:ext>
              </a:extLst>
            </p:cNvPr>
            <p:cNvSpPr/>
            <p:nvPr/>
          </p:nvSpPr>
          <p:spPr>
            <a:xfrm>
              <a:off x="4879298" y="3320647"/>
              <a:ext cx="1963712" cy="86943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B4CC563-B6E0-4ECF-B82B-76754EB8C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19644" y="2096512"/>
              <a:ext cx="5272356" cy="28907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65705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648AAEA-A15D-4D14-8FF1-F76862440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185" y="1019330"/>
            <a:ext cx="8785106" cy="56605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48E3E5-A00B-4CCD-A724-A160B00220D4}"/>
              </a:ext>
            </a:extLst>
          </p:cNvPr>
          <p:cNvSpPr txBox="1"/>
          <p:nvPr/>
        </p:nvSpPr>
        <p:spPr>
          <a:xfrm>
            <a:off x="2661379" y="297273"/>
            <a:ext cx="71303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Phylogenetic tree : Neighbor joining tree</a:t>
            </a:r>
          </a:p>
        </p:txBody>
      </p:sp>
    </p:spTree>
    <p:extLst>
      <p:ext uri="{BB962C8B-B14F-4D97-AF65-F5344CB8AC3E}">
        <p14:creationId xmlns:p14="http://schemas.microsoft.com/office/powerpoint/2010/main" val="1762242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FA13FFF-F97E-4167-8153-7C308935D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0671462-7D07-4DAC-9A76-F29B83360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6" name="Group 5"/>
          <p:cNvGrpSpPr/>
          <p:nvPr/>
        </p:nvGrpSpPr>
        <p:grpSpPr>
          <a:xfrm>
            <a:off x="802243" y="20783"/>
            <a:ext cx="10321369" cy="6591468"/>
            <a:chOff x="802243" y="20783"/>
            <a:chExt cx="10321369" cy="6591468"/>
          </a:xfrm>
        </p:grpSpPr>
        <p:grpSp>
          <p:nvGrpSpPr>
            <p:cNvPr id="5" name="Group 4"/>
            <p:cNvGrpSpPr/>
            <p:nvPr/>
          </p:nvGrpSpPr>
          <p:grpSpPr>
            <a:xfrm>
              <a:off x="916518" y="1391335"/>
              <a:ext cx="10207094" cy="5220916"/>
              <a:chOff x="448098" y="1143000"/>
              <a:chExt cx="10939569" cy="5571066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E079BDDD-7BA6-4A9A-B10A-EFDBF3FD7D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76" r="12633" b="1"/>
              <a:stretch/>
            </p:blipFill>
            <p:spPr>
              <a:xfrm>
                <a:off x="6096000" y="1143000"/>
                <a:ext cx="5291667" cy="5571066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E48088C0-D874-4164-9615-7844160368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" b="21041"/>
              <a:stretch/>
            </p:blipFill>
            <p:spPr>
              <a:xfrm>
                <a:off x="448098" y="1143000"/>
                <a:ext cx="5291667" cy="5571066"/>
              </a:xfrm>
              <a:prstGeom prst="rect">
                <a:avLst/>
              </a:prstGeom>
            </p:spPr>
          </p:pic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186C48-7F5C-4FC1-8BE0-CFC4826AB179}"/>
                </a:ext>
              </a:extLst>
            </p:cNvPr>
            <p:cNvSpPr txBox="1"/>
            <p:nvPr/>
          </p:nvSpPr>
          <p:spPr>
            <a:xfrm>
              <a:off x="802243" y="180614"/>
              <a:ext cx="845854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/>
                <a:t>M.S. Plant Pathology</a:t>
              </a:r>
            </a:p>
            <a:p>
              <a:r>
                <a:rPr lang="en-US" sz="3600" b="1" dirty="0"/>
                <a:t>University of Florida (2012-2014)</a:t>
              </a: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08540" y="20783"/>
              <a:ext cx="2015072" cy="1371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17197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5BD5A5-076D-4815-9465-E95BD7F3EE1B}"/>
              </a:ext>
            </a:extLst>
          </p:cNvPr>
          <p:cNvSpPr/>
          <p:nvPr/>
        </p:nvSpPr>
        <p:spPr>
          <a:xfrm>
            <a:off x="584616" y="1443841"/>
            <a:ext cx="1130258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mydata</a:t>
            </a:r>
            <a:r>
              <a:rPr lang="en-US" dirty="0"/>
              <a:t>&lt;- read.csv("./npl-travel-distances-in-km-unrchc.csv", header = T, </a:t>
            </a:r>
            <a:r>
              <a:rPr lang="en-US" dirty="0" err="1"/>
              <a:t>row.names</a:t>
            </a:r>
            <a:r>
              <a:rPr lang="en-US" dirty="0"/>
              <a:t> = 1)</a:t>
            </a:r>
          </a:p>
          <a:p>
            <a:r>
              <a:rPr lang="en-US" dirty="0"/>
              <a:t>head(</a:t>
            </a:r>
            <a:r>
              <a:rPr lang="en-US" dirty="0" err="1"/>
              <a:t>mydata</a:t>
            </a:r>
            <a:r>
              <a:rPr lang="en-US" dirty="0"/>
              <a:t>)</a:t>
            </a:r>
          </a:p>
          <a:p>
            <a:r>
              <a:rPr lang="en-US" dirty="0" err="1"/>
              <a:t>mydistance</a:t>
            </a:r>
            <a:r>
              <a:rPr lang="en-US" dirty="0"/>
              <a:t> &lt;- </a:t>
            </a:r>
            <a:r>
              <a:rPr lang="en-US" dirty="0" err="1"/>
              <a:t>dist</a:t>
            </a:r>
            <a:r>
              <a:rPr lang="en-US" dirty="0"/>
              <a:t>(</a:t>
            </a:r>
            <a:r>
              <a:rPr lang="en-US" dirty="0" err="1"/>
              <a:t>mydata</a:t>
            </a:r>
            <a:r>
              <a:rPr lang="en-US" dirty="0"/>
              <a:t>)</a:t>
            </a:r>
          </a:p>
          <a:p>
            <a:r>
              <a:rPr lang="en-US" dirty="0"/>
              <a:t>head(</a:t>
            </a:r>
            <a:r>
              <a:rPr lang="en-US" dirty="0" err="1"/>
              <a:t>mydistance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library(ape)</a:t>
            </a:r>
          </a:p>
          <a:p>
            <a:r>
              <a:rPr lang="en-US" dirty="0"/>
              <a:t>#plot(</a:t>
            </a:r>
            <a:r>
              <a:rPr lang="en-US" dirty="0" err="1"/>
              <a:t>nj</a:t>
            </a:r>
            <a:r>
              <a:rPr lang="en-US" dirty="0"/>
              <a:t>(</a:t>
            </a:r>
            <a:r>
              <a:rPr lang="en-US" dirty="0" err="1"/>
              <a:t>mydistance</a:t>
            </a:r>
            <a:r>
              <a:rPr lang="en-US" dirty="0"/>
              <a:t>))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tree &lt;- </a:t>
            </a:r>
            <a:r>
              <a:rPr lang="en-US" dirty="0" err="1"/>
              <a:t>nj</a:t>
            </a:r>
            <a:r>
              <a:rPr lang="en-US" dirty="0"/>
              <a:t>(</a:t>
            </a:r>
            <a:r>
              <a:rPr lang="en-US" dirty="0" err="1"/>
              <a:t>mydistance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tiff("ktmdistance.tiff", width = 7, height = 12, compression = "zip", res = 300, units = "in")</a:t>
            </a:r>
          </a:p>
          <a:p>
            <a:r>
              <a:rPr lang="en-US" dirty="0"/>
              <a:t>plot(root(tree, "</a:t>
            </a:r>
            <a:r>
              <a:rPr lang="en-US" dirty="0" err="1"/>
              <a:t>Baitadi</a:t>
            </a:r>
            <a:r>
              <a:rPr lang="en-US" dirty="0"/>
              <a:t>"))</a:t>
            </a:r>
          </a:p>
          <a:p>
            <a:r>
              <a:rPr lang="en-US" dirty="0" err="1"/>
              <a:t>dev.off</a:t>
            </a:r>
            <a:r>
              <a:rPr lang="en-US" dirty="0"/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C6DBD6-84A5-4D85-9B9C-8BBF7ACA013C}"/>
              </a:ext>
            </a:extLst>
          </p:cNvPr>
          <p:cNvSpPr txBox="1"/>
          <p:nvPr/>
        </p:nvSpPr>
        <p:spPr>
          <a:xfrm>
            <a:off x="584616" y="449705"/>
            <a:ext cx="9683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Distance between cities of Nepal</a:t>
            </a:r>
          </a:p>
        </p:txBody>
      </p:sp>
    </p:spTree>
    <p:extLst>
      <p:ext uri="{BB962C8B-B14F-4D97-AF65-F5344CB8AC3E}">
        <p14:creationId xmlns:p14="http://schemas.microsoft.com/office/powerpoint/2010/main" val="2425983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17C87C-028D-41F9-AE1A-85E6BFD22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063" y="333531"/>
            <a:ext cx="12324125" cy="619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7142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3EA607-D3C4-4093-B534-BB0D3151464F}"/>
              </a:ext>
            </a:extLst>
          </p:cNvPr>
          <p:cNvSpPr txBox="1"/>
          <p:nvPr/>
        </p:nvSpPr>
        <p:spPr>
          <a:xfrm>
            <a:off x="614597" y="329784"/>
            <a:ext cx="10388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Discriminant analysis of principal components (DAPC)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8DC7EE1-C1E1-4C26-9922-C3CE28C7BBAA}"/>
              </a:ext>
            </a:extLst>
          </p:cNvPr>
          <p:cNvCxnSpPr>
            <a:cxnSpLocks/>
          </p:cNvCxnSpPr>
          <p:nvPr/>
        </p:nvCxnSpPr>
        <p:spPr>
          <a:xfrm>
            <a:off x="2206052" y="2563319"/>
            <a:ext cx="7779896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1E63E75-B09D-4177-8B2D-2B1DBA9DE15E}"/>
              </a:ext>
            </a:extLst>
          </p:cNvPr>
          <p:cNvCxnSpPr>
            <a:cxnSpLocks/>
          </p:cNvCxnSpPr>
          <p:nvPr/>
        </p:nvCxnSpPr>
        <p:spPr>
          <a:xfrm>
            <a:off x="5808688" y="2263515"/>
            <a:ext cx="0" cy="62958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5C7A41F-6321-4977-8790-57EA71B4AD9C}"/>
              </a:ext>
            </a:extLst>
          </p:cNvPr>
          <p:cNvSpPr/>
          <p:nvPr/>
        </p:nvSpPr>
        <p:spPr>
          <a:xfrm>
            <a:off x="4968869" y="1562645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7F3420-5C7A-4658-B64B-3B86041186A7}"/>
              </a:ext>
            </a:extLst>
          </p:cNvPr>
          <p:cNvSpPr/>
          <p:nvPr/>
        </p:nvSpPr>
        <p:spPr>
          <a:xfrm>
            <a:off x="9258554" y="1547656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F0F3A8-924F-4404-97CD-436E73C35B4D}"/>
              </a:ext>
            </a:extLst>
          </p:cNvPr>
          <p:cNvSpPr/>
          <p:nvPr/>
        </p:nvSpPr>
        <p:spPr>
          <a:xfrm>
            <a:off x="7234072" y="1532668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E12A88-7AF2-4CFD-B314-61FF5085EE29}"/>
              </a:ext>
            </a:extLst>
          </p:cNvPr>
          <p:cNvSpPr/>
          <p:nvPr/>
        </p:nvSpPr>
        <p:spPr>
          <a:xfrm>
            <a:off x="2944387" y="1562645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50008D-68DF-4AF9-9133-C1F4E8337D44}"/>
              </a:ext>
            </a:extLst>
          </p:cNvPr>
          <p:cNvSpPr/>
          <p:nvPr/>
        </p:nvSpPr>
        <p:spPr>
          <a:xfrm>
            <a:off x="3663846" y="1562645"/>
            <a:ext cx="3709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15399A2-C89B-4E8F-B7F6-C6DE247825AA}"/>
              </a:ext>
            </a:extLst>
          </p:cNvPr>
          <p:cNvSpPr/>
          <p:nvPr/>
        </p:nvSpPr>
        <p:spPr>
          <a:xfrm>
            <a:off x="8234003" y="1562645"/>
            <a:ext cx="4427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C2BC0BE-7C0E-47D9-A9F2-BA8D6D6C0E39}"/>
              </a:ext>
            </a:extLst>
          </p:cNvPr>
          <p:cNvCxnSpPr>
            <a:cxnSpLocks/>
          </p:cNvCxnSpPr>
          <p:nvPr/>
        </p:nvCxnSpPr>
        <p:spPr>
          <a:xfrm>
            <a:off x="4968869" y="3675088"/>
            <a:ext cx="0" cy="2830643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9BE0AA1-FF01-4B53-836C-69C5B1801970}"/>
              </a:ext>
            </a:extLst>
          </p:cNvPr>
          <p:cNvCxnSpPr>
            <a:cxnSpLocks/>
          </p:cNvCxnSpPr>
          <p:nvPr/>
        </p:nvCxnSpPr>
        <p:spPr>
          <a:xfrm flipH="1">
            <a:off x="4725348" y="6283377"/>
            <a:ext cx="3951405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21E3B64-BC99-4B57-9351-AF2DE0F1AC4A}"/>
              </a:ext>
            </a:extLst>
          </p:cNvPr>
          <p:cNvSpPr/>
          <p:nvPr/>
        </p:nvSpPr>
        <p:spPr>
          <a:xfrm>
            <a:off x="5374242" y="4937932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D497CD-B619-4E4B-8640-0838267EE943}"/>
              </a:ext>
            </a:extLst>
          </p:cNvPr>
          <p:cNvSpPr/>
          <p:nvPr/>
        </p:nvSpPr>
        <p:spPr>
          <a:xfrm>
            <a:off x="6601436" y="4937931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FE5BE21-5D3E-4FB0-8C1D-0C8580A435A9}"/>
              </a:ext>
            </a:extLst>
          </p:cNvPr>
          <p:cNvSpPr/>
          <p:nvPr/>
        </p:nvSpPr>
        <p:spPr>
          <a:xfrm>
            <a:off x="5932260" y="4430099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0E33047-5E61-41A2-BB0B-BE9851710C70}"/>
              </a:ext>
            </a:extLst>
          </p:cNvPr>
          <p:cNvSpPr/>
          <p:nvPr/>
        </p:nvSpPr>
        <p:spPr>
          <a:xfrm>
            <a:off x="6829607" y="4312015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A23B77-DF9A-4E8F-89AD-5C8A161FD63E}"/>
              </a:ext>
            </a:extLst>
          </p:cNvPr>
          <p:cNvSpPr/>
          <p:nvPr/>
        </p:nvSpPr>
        <p:spPr>
          <a:xfrm>
            <a:off x="6200688" y="4111796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221C99B-16CD-4920-AD2A-E4820DF72A86}"/>
              </a:ext>
            </a:extLst>
          </p:cNvPr>
          <p:cNvSpPr/>
          <p:nvPr/>
        </p:nvSpPr>
        <p:spPr>
          <a:xfrm>
            <a:off x="6096000" y="4804850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B72221E-62CF-4005-BEEC-66C458EB8C7E}"/>
              </a:ext>
            </a:extLst>
          </p:cNvPr>
          <p:cNvSpPr/>
          <p:nvPr/>
        </p:nvSpPr>
        <p:spPr>
          <a:xfrm>
            <a:off x="6861096" y="3618953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30D4205-7AD9-492F-9975-BF688E335D40}"/>
              </a:ext>
            </a:extLst>
          </p:cNvPr>
          <p:cNvSpPr/>
          <p:nvPr/>
        </p:nvSpPr>
        <p:spPr>
          <a:xfrm>
            <a:off x="7182749" y="4556149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873509-D081-4AC2-9A01-EFCE342F4387}"/>
              </a:ext>
            </a:extLst>
          </p:cNvPr>
          <p:cNvSpPr/>
          <p:nvPr/>
        </p:nvSpPr>
        <p:spPr>
          <a:xfrm>
            <a:off x="6938079" y="5135425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9A73EBB-AD46-4DB0-9044-6AE7B3085371}"/>
              </a:ext>
            </a:extLst>
          </p:cNvPr>
          <p:cNvSpPr/>
          <p:nvPr/>
        </p:nvSpPr>
        <p:spPr>
          <a:xfrm>
            <a:off x="5695895" y="5201569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E35AB35-D238-4ABC-8DB7-4CF889FCEEF1}"/>
              </a:ext>
            </a:extLst>
          </p:cNvPr>
          <p:cNvSpPr/>
          <p:nvPr/>
        </p:nvSpPr>
        <p:spPr>
          <a:xfrm>
            <a:off x="7420623" y="3992770"/>
            <a:ext cx="4427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/>
              <a:t>.</a:t>
            </a:r>
            <a:r>
              <a:rPr lang="en-US" b="1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7714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3EA607-D3C4-4093-B534-BB0D3151464F}"/>
              </a:ext>
            </a:extLst>
          </p:cNvPr>
          <p:cNvSpPr txBox="1"/>
          <p:nvPr/>
        </p:nvSpPr>
        <p:spPr>
          <a:xfrm>
            <a:off x="614597" y="329784"/>
            <a:ext cx="10388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Discriminant analysis of principal components (DAPC)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7F3420-5C7A-4658-B64B-3B86041186A7}"/>
              </a:ext>
            </a:extLst>
          </p:cNvPr>
          <p:cNvSpPr/>
          <p:nvPr/>
        </p:nvSpPr>
        <p:spPr>
          <a:xfrm>
            <a:off x="9258554" y="1547656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 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F0F3A8-924F-4404-97CD-436E73C35B4D}"/>
              </a:ext>
            </a:extLst>
          </p:cNvPr>
          <p:cNvSpPr/>
          <p:nvPr/>
        </p:nvSpPr>
        <p:spPr>
          <a:xfrm>
            <a:off x="7234072" y="1532668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 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E12A88-7AF2-4CFD-B314-61FF5085EE29}"/>
              </a:ext>
            </a:extLst>
          </p:cNvPr>
          <p:cNvSpPr/>
          <p:nvPr/>
        </p:nvSpPr>
        <p:spPr>
          <a:xfrm>
            <a:off x="2944387" y="1562645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 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50008D-68DF-4AF9-9133-C1F4E8337D44}"/>
              </a:ext>
            </a:extLst>
          </p:cNvPr>
          <p:cNvSpPr/>
          <p:nvPr/>
        </p:nvSpPr>
        <p:spPr>
          <a:xfrm>
            <a:off x="3663846" y="1562645"/>
            <a:ext cx="3709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15399A2-C89B-4E8F-B7F6-C6DE247825AA}"/>
              </a:ext>
            </a:extLst>
          </p:cNvPr>
          <p:cNvSpPr/>
          <p:nvPr/>
        </p:nvSpPr>
        <p:spPr>
          <a:xfrm>
            <a:off x="8234003" y="1562645"/>
            <a:ext cx="4427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DC2F08-E790-48E7-919E-F49265E15542}"/>
              </a:ext>
            </a:extLst>
          </p:cNvPr>
          <p:cNvGrpSpPr/>
          <p:nvPr/>
        </p:nvGrpSpPr>
        <p:grpSpPr>
          <a:xfrm>
            <a:off x="3849323" y="1747311"/>
            <a:ext cx="4827430" cy="2854669"/>
            <a:chOff x="4725348" y="3618953"/>
            <a:chExt cx="3951405" cy="2886778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C2BC0BE-7C0E-47D9-A9F2-BA8D6D6C0E39}"/>
                </a:ext>
              </a:extLst>
            </p:cNvPr>
            <p:cNvCxnSpPr>
              <a:cxnSpLocks/>
            </p:cNvCxnSpPr>
            <p:nvPr/>
          </p:nvCxnSpPr>
          <p:spPr>
            <a:xfrm>
              <a:off x="4968869" y="3675088"/>
              <a:ext cx="0" cy="2830643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9BE0AA1-FF01-4B53-836C-69C5B18019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25348" y="6283377"/>
              <a:ext cx="3951405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21E3B64-BC99-4B57-9351-AF2DE0F1AC4A}"/>
                </a:ext>
              </a:extLst>
            </p:cNvPr>
            <p:cNvSpPr/>
            <p:nvPr/>
          </p:nvSpPr>
          <p:spPr>
            <a:xfrm>
              <a:off x="5374242" y="4937932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7D497CD-B619-4E4B-8640-0838267EE943}"/>
                </a:ext>
              </a:extLst>
            </p:cNvPr>
            <p:cNvSpPr/>
            <p:nvPr/>
          </p:nvSpPr>
          <p:spPr>
            <a:xfrm>
              <a:off x="6601436" y="4937931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FE5BE21-5D3E-4FB0-8C1D-0C8580A435A9}"/>
                </a:ext>
              </a:extLst>
            </p:cNvPr>
            <p:cNvSpPr/>
            <p:nvPr/>
          </p:nvSpPr>
          <p:spPr>
            <a:xfrm>
              <a:off x="5932260" y="4430099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E33047-5E61-41A2-BB0B-BE9851710C70}"/>
                </a:ext>
              </a:extLst>
            </p:cNvPr>
            <p:cNvSpPr/>
            <p:nvPr/>
          </p:nvSpPr>
          <p:spPr>
            <a:xfrm>
              <a:off x="6829607" y="4312015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9A23B77-DF9A-4E8F-89AD-5C8A161FD63E}"/>
                </a:ext>
              </a:extLst>
            </p:cNvPr>
            <p:cNvSpPr/>
            <p:nvPr/>
          </p:nvSpPr>
          <p:spPr>
            <a:xfrm>
              <a:off x="6200688" y="4111796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221C99B-16CD-4920-AD2A-E4820DF72A86}"/>
                </a:ext>
              </a:extLst>
            </p:cNvPr>
            <p:cNvSpPr/>
            <p:nvPr/>
          </p:nvSpPr>
          <p:spPr>
            <a:xfrm>
              <a:off x="6096000" y="4804850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B72221E-62CF-4005-BEEC-66C458EB8C7E}"/>
                </a:ext>
              </a:extLst>
            </p:cNvPr>
            <p:cNvSpPr/>
            <p:nvPr/>
          </p:nvSpPr>
          <p:spPr>
            <a:xfrm>
              <a:off x="6861096" y="3618953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30D4205-7AD9-492F-9975-BF688E335D40}"/>
                </a:ext>
              </a:extLst>
            </p:cNvPr>
            <p:cNvSpPr/>
            <p:nvPr/>
          </p:nvSpPr>
          <p:spPr>
            <a:xfrm>
              <a:off x="7182749" y="4556149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8873509-D081-4AC2-9A01-EFCE342F4387}"/>
                </a:ext>
              </a:extLst>
            </p:cNvPr>
            <p:cNvSpPr/>
            <p:nvPr/>
          </p:nvSpPr>
          <p:spPr>
            <a:xfrm>
              <a:off x="6938079" y="5135425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9A73EBB-AD46-4DB0-9044-6AE7B3085371}"/>
                </a:ext>
              </a:extLst>
            </p:cNvPr>
            <p:cNvSpPr/>
            <p:nvPr/>
          </p:nvSpPr>
          <p:spPr>
            <a:xfrm>
              <a:off x="5695895" y="5201569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E35AB35-D238-4ABC-8DB7-4CF889FCEEF1}"/>
                </a:ext>
              </a:extLst>
            </p:cNvPr>
            <p:cNvSpPr/>
            <p:nvPr/>
          </p:nvSpPr>
          <p:spPr>
            <a:xfrm>
              <a:off x="7420623" y="3992770"/>
              <a:ext cx="44275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b="1" dirty="0"/>
                <a:t>.</a:t>
              </a:r>
              <a:r>
                <a:rPr lang="en-US" b="1" dirty="0"/>
                <a:t> </a:t>
              </a:r>
              <a:endParaRPr lang="en-US" dirty="0"/>
            </a:p>
          </p:txBody>
        </p: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A2F90B8-DE9C-4BEE-9403-5F5098F30A96}"/>
              </a:ext>
            </a:extLst>
          </p:cNvPr>
          <p:cNvCxnSpPr>
            <a:cxnSpLocks/>
          </p:cNvCxnSpPr>
          <p:nvPr/>
        </p:nvCxnSpPr>
        <p:spPr>
          <a:xfrm flipH="1">
            <a:off x="4111976" y="1902000"/>
            <a:ext cx="4257129" cy="2501361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7112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3EA607-D3C4-4093-B534-BB0D3151464F}"/>
              </a:ext>
            </a:extLst>
          </p:cNvPr>
          <p:cNvSpPr txBox="1"/>
          <p:nvPr/>
        </p:nvSpPr>
        <p:spPr>
          <a:xfrm>
            <a:off x="614597" y="329784"/>
            <a:ext cx="10388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Discriminant analysis of principal components (DAPC)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FC9E04-E746-4F4D-ADAF-9EAF67A10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439" y="1152291"/>
            <a:ext cx="9713626" cy="553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2091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3337A1-E006-44E6-AE72-B59C795B5B77}"/>
              </a:ext>
            </a:extLst>
          </p:cNvPr>
          <p:cNvSpPr txBox="1"/>
          <p:nvPr/>
        </p:nvSpPr>
        <p:spPr>
          <a:xfrm>
            <a:off x="2593298" y="2533339"/>
            <a:ext cx="67755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/>
              <a:t>Molecular markers</a:t>
            </a:r>
          </a:p>
        </p:txBody>
      </p:sp>
    </p:spTree>
    <p:extLst>
      <p:ext uri="{BB962C8B-B14F-4D97-AF65-F5344CB8AC3E}">
        <p14:creationId xmlns:p14="http://schemas.microsoft.com/office/powerpoint/2010/main" val="12479444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027" y="1642119"/>
            <a:ext cx="4336661" cy="38753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73430" y="290381"/>
            <a:ext cx="73180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/>
              <a:t>Measure of genetic variation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8175" y="2068516"/>
            <a:ext cx="7324570" cy="273208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 molecular approach to the study of genic heterozygosity in natural populations. I. The number of alleles at different loci in </a:t>
            </a:r>
            <a:r>
              <a:rPr lang="en-US" sz="2400" i="1" dirty="0">
                <a:solidFill>
                  <a:schemeClr val="bg1"/>
                </a:solidFill>
              </a:rPr>
              <a:t>Drosophila </a:t>
            </a:r>
            <a:r>
              <a:rPr lang="en-US" sz="2400" i="1" dirty="0" err="1">
                <a:solidFill>
                  <a:schemeClr val="bg1"/>
                </a:solidFill>
              </a:rPr>
              <a:t>pseudoobscura</a:t>
            </a:r>
            <a:r>
              <a:rPr lang="en-US" sz="2400" i="1" dirty="0">
                <a:solidFill>
                  <a:schemeClr val="bg1"/>
                </a:solidFill>
              </a:rPr>
              <a:t>.</a:t>
            </a:r>
          </a:p>
          <a:p>
            <a:endParaRPr lang="en-US" sz="2400" i="1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J. L. Hubby and R. C. </a:t>
            </a:r>
            <a:r>
              <a:rPr lang="en-US" sz="2400" dirty="0" err="1">
                <a:solidFill>
                  <a:schemeClr val="bg1"/>
                </a:solidFill>
              </a:rPr>
              <a:t>Lewontin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Genetics, 1966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45894" y="5600561"/>
            <a:ext cx="4091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Allozyme</a:t>
            </a:r>
            <a:r>
              <a:rPr lang="en-US" sz="2400" b="1" dirty="0"/>
              <a:t> electrophoresis</a:t>
            </a:r>
          </a:p>
        </p:txBody>
      </p:sp>
    </p:spTree>
    <p:extLst>
      <p:ext uri="{BB962C8B-B14F-4D97-AF65-F5344CB8AC3E}">
        <p14:creationId xmlns:p14="http://schemas.microsoft.com/office/powerpoint/2010/main" val="40858593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99165" y="150167"/>
            <a:ext cx="73180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dirty="0"/>
              <a:t>Measure of genetic variation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925" y="1976132"/>
            <a:ext cx="3166337" cy="4156721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6358216" y="1490116"/>
            <a:ext cx="4999893" cy="5206516"/>
            <a:chOff x="5900240" y="1476593"/>
            <a:chExt cx="4999893" cy="520651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0240" y="2001491"/>
              <a:ext cx="4524763" cy="4156720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6319392" y="6221444"/>
              <a:ext cx="410561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 err="1"/>
                <a:t>Avise</a:t>
              </a:r>
              <a:r>
                <a:rPr lang="en-US" sz="2400" b="1" dirty="0"/>
                <a:t> et al. 1979, Genetics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022450" y="1476593"/>
              <a:ext cx="38776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err="1"/>
                <a:t>mt</a:t>
              </a:r>
              <a:r>
                <a:rPr lang="en-US" sz="2400" b="1" dirty="0"/>
                <a:t> DNA tree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274617" y="1452911"/>
            <a:ext cx="4498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Restriction enzyme analysis</a:t>
            </a:r>
          </a:p>
        </p:txBody>
      </p:sp>
    </p:spTree>
    <p:extLst>
      <p:ext uri="{BB962C8B-B14F-4D97-AF65-F5344CB8AC3E}">
        <p14:creationId xmlns:p14="http://schemas.microsoft.com/office/powerpoint/2010/main" val="14672478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16CB84-6C26-4387-A1F5-C6A307A132E2}"/>
              </a:ext>
            </a:extLst>
          </p:cNvPr>
          <p:cNvSpPr txBox="1"/>
          <p:nvPr/>
        </p:nvSpPr>
        <p:spPr>
          <a:xfrm flipH="1">
            <a:off x="1412197" y="228200"/>
            <a:ext cx="9288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Measure of genetic variation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DD5E1F-EF4D-4C18-9803-53FDE4C63967}"/>
              </a:ext>
            </a:extLst>
          </p:cNvPr>
          <p:cNvSpPr txBox="1"/>
          <p:nvPr/>
        </p:nvSpPr>
        <p:spPr>
          <a:xfrm>
            <a:off x="449513" y="1247954"/>
            <a:ext cx="1174248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Microsatellites/SSRs:</a:t>
            </a:r>
            <a:r>
              <a:rPr lang="en-US" sz="2800" u="sng" dirty="0"/>
              <a:t> </a:t>
            </a:r>
            <a:r>
              <a:rPr lang="en-US" sz="2800" dirty="0"/>
              <a:t>regions of the genome with repeating sequences of two to six base pairs.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	e.g. </a:t>
            </a:r>
            <a:r>
              <a:rPr lang="en-US" sz="2800" b="1" u="sng" dirty="0"/>
              <a:t>GTA</a:t>
            </a:r>
            <a:r>
              <a:rPr lang="en-US" sz="2800" dirty="0"/>
              <a:t>GTAGTAGTAGTA  (tri nucleotide repeat)</a:t>
            </a:r>
          </a:p>
          <a:p>
            <a:endParaRPr lang="en-US" sz="2800" dirty="0"/>
          </a:p>
          <a:p>
            <a:endParaRPr lang="en-US" sz="2800" b="1" dirty="0"/>
          </a:p>
          <a:p>
            <a:r>
              <a:rPr lang="en-US" sz="2800" b="1" u="sng" dirty="0"/>
              <a:t>Advantage:</a:t>
            </a:r>
          </a:p>
          <a:p>
            <a:r>
              <a:rPr lang="en-US" sz="2800" dirty="0"/>
              <a:t>Highly polymorphic and easily genotyped.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84500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164848" y="268699"/>
            <a:ext cx="12411900" cy="6449221"/>
            <a:chOff x="164848" y="268699"/>
            <a:chExt cx="12411900" cy="644922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F98A678-9A16-4C5C-B666-BE70FF22FB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719" r="-3" b="10618"/>
            <a:stretch/>
          </p:blipFill>
          <p:spPr>
            <a:xfrm>
              <a:off x="177276" y="321734"/>
              <a:ext cx="5695694" cy="306154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10614" r="6195" b="-2"/>
            <a:stretch/>
          </p:blipFill>
          <p:spPr>
            <a:xfrm>
              <a:off x="164848" y="3631095"/>
              <a:ext cx="5803186" cy="308682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5B3BAC4-1A3E-42B8-896A-6D4048C8DB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3966" y="1852507"/>
              <a:ext cx="5890668" cy="4418001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0627A4-7228-4EFE-AF53-980F3F9960C9}"/>
                </a:ext>
              </a:extLst>
            </p:cNvPr>
            <p:cNvSpPr txBox="1"/>
            <p:nvPr/>
          </p:nvSpPr>
          <p:spPr>
            <a:xfrm>
              <a:off x="6126480" y="268699"/>
              <a:ext cx="645026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/>
                <a:t>Ph.D. 2019</a:t>
              </a:r>
            </a:p>
            <a:p>
              <a:r>
                <a:rPr lang="en-US" sz="4400" b="1" dirty="0"/>
                <a:t>Oregon State University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340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53882" y="201792"/>
            <a:ext cx="8693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Information about workshop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01856" y="1383023"/>
            <a:ext cx="1119788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This will be a 2.5-3 day workshop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Each day 10 am - 3 pm with appropriate breaks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We will learn 3 important things/areas in this workshop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What is population genetics?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What is R and R programming?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How to analyze population genetics data in R?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Be respectful </a:t>
            </a:r>
          </a:p>
        </p:txBody>
      </p:sp>
    </p:spTree>
    <p:extLst>
      <p:ext uri="{BB962C8B-B14F-4D97-AF65-F5344CB8AC3E}">
        <p14:creationId xmlns:p14="http://schemas.microsoft.com/office/powerpoint/2010/main" val="3412473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281354"/>
            <a:ext cx="11483928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Overall outline:</a:t>
            </a:r>
          </a:p>
          <a:p>
            <a:endParaRPr lang="en-US" sz="3200" dirty="0"/>
          </a:p>
          <a:p>
            <a:r>
              <a:rPr lang="en-US" sz="3600" b="1" dirty="0"/>
              <a:t>Day 1: </a:t>
            </a:r>
            <a:r>
              <a:rPr lang="en-US" sz="3600" dirty="0"/>
              <a:t>Lecture  on introduction to population genetics, Hardy Weinberg equilibrium, microsatellite markers, population structure and clustering, neighbor joining tree.</a:t>
            </a:r>
          </a:p>
          <a:p>
            <a:endParaRPr lang="en-US" sz="3600" dirty="0"/>
          </a:p>
          <a:p>
            <a:r>
              <a:rPr lang="en-US" sz="3600" b="1" dirty="0"/>
              <a:t>Day 2: </a:t>
            </a:r>
            <a:r>
              <a:rPr lang="en-US" sz="3600" dirty="0"/>
              <a:t>R and </a:t>
            </a:r>
            <a:r>
              <a:rPr lang="en-US" sz="3600" dirty="0" err="1"/>
              <a:t>Rstudio</a:t>
            </a:r>
            <a:r>
              <a:rPr lang="en-US" sz="3600" dirty="0"/>
              <a:t>, data analysis in R and plotting.</a:t>
            </a:r>
          </a:p>
          <a:p>
            <a:endParaRPr lang="en-US" sz="3600" dirty="0"/>
          </a:p>
          <a:p>
            <a:r>
              <a:rPr lang="en-US" sz="3600" b="1" dirty="0"/>
              <a:t>Day 3: </a:t>
            </a:r>
            <a:r>
              <a:rPr lang="en-US" sz="3600" dirty="0"/>
              <a:t>Microsatellite data analysis in R (Shakya et al. 2018)  and certificate distribution</a:t>
            </a:r>
          </a:p>
        </p:txBody>
      </p:sp>
    </p:spTree>
    <p:extLst>
      <p:ext uri="{BB962C8B-B14F-4D97-AF65-F5344CB8AC3E}">
        <p14:creationId xmlns:p14="http://schemas.microsoft.com/office/powerpoint/2010/main" val="3989834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53549" y="2532185"/>
            <a:ext cx="10602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Now lets make a group of 4 people</a:t>
            </a:r>
          </a:p>
        </p:txBody>
      </p:sp>
    </p:spTree>
    <p:extLst>
      <p:ext uri="{BB962C8B-B14F-4D97-AF65-F5344CB8AC3E}">
        <p14:creationId xmlns:p14="http://schemas.microsoft.com/office/powerpoint/2010/main" val="932876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56935" y="281354"/>
            <a:ext cx="83922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Day 1 : Intro to population genetics</a:t>
            </a:r>
          </a:p>
        </p:txBody>
      </p:sp>
      <p:sp>
        <p:nvSpPr>
          <p:cNvPr id="5" name="Rectangle 4"/>
          <p:cNvSpPr/>
          <p:nvPr/>
        </p:nvSpPr>
        <p:spPr>
          <a:xfrm>
            <a:off x="407962" y="1261811"/>
            <a:ext cx="1162929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0" dirty="0">
                <a:effectLst/>
                <a:cs typeface="Calibri Light" panose="020F0302020204030204" pitchFamily="34" charset="0"/>
              </a:rPr>
              <a:t>Study of genetic composition of the population and forces that cause changes in this composition. Simply, it is also the study of forces like </a:t>
            </a:r>
            <a:r>
              <a:rPr lang="en-US" sz="2800" b="1" i="0" dirty="0">
                <a:effectLst/>
                <a:cs typeface="Calibri Light" panose="020F0302020204030204" pitchFamily="34" charset="0"/>
              </a:rPr>
              <a:t>mutation, migration, selection and drift</a:t>
            </a:r>
            <a:r>
              <a:rPr lang="en-US" sz="2800" i="0" dirty="0">
                <a:effectLst/>
                <a:cs typeface="Calibri Light" panose="020F0302020204030204" pitchFamily="34" charset="0"/>
              </a:rPr>
              <a:t>. Before diving into details, there are some key concepts that we need to learn.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AA088C-9D35-4C49-B399-641EEEA00BDF}"/>
              </a:ext>
            </a:extLst>
          </p:cNvPr>
          <p:cNvSpPr txBox="1"/>
          <p:nvPr/>
        </p:nvSpPr>
        <p:spPr>
          <a:xfrm>
            <a:off x="407962" y="3288709"/>
            <a:ext cx="76299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 of natural selection: Peppered moth</a:t>
            </a:r>
          </a:p>
          <a:p>
            <a:endParaRPr lang="en-US" sz="2400" dirty="0"/>
          </a:p>
          <a:p>
            <a:r>
              <a:rPr lang="en-US" sz="2400" dirty="0"/>
              <a:t>Two forms of peppered moth: Black and white</a:t>
            </a:r>
          </a:p>
          <a:p>
            <a:endParaRPr lang="en-US" sz="2400" dirty="0"/>
          </a:p>
          <a:p>
            <a:r>
              <a:rPr lang="en-US" sz="2400" dirty="0"/>
              <a:t>Black ones were easy to spot by predators: until 1848 white were prevalent</a:t>
            </a:r>
          </a:p>
          <a:p>
            <a:endParaRPr lang="en-US" sz="2400" dirty="0"/>
          </a:p>
          <a:p>
            <a:r>
              <a:rPr lang="en-US" sz="2400" dirty="0"/>
              <a:t>But after industrial revolution trees were blackened and black forms were prevalent but white forms were lost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CC8702-0F70-4347-924F-EC31F73E5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2760" y="3629735"/>
            <a:ext cx="4064495" cy="280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28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5685" y="384691"/>
            <a:ext cx="1146517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i="0" dirty="0">
                <a:effectLst/>
                <a:cs typeface="Calibri Light" panose="020F0302020204030204" pitchFamily="34" charset="0"/>
              </a:rPr>
              <a:t>Locus: </a:t>
            </a:r>
            <a:r>
              <a:rPr lang="en-US" sz="2800" b="1" dirty="0">
                <a:cs typeface="Calibri Light" panose="020F0302020204030204" pitchFamily="34" charset="0"/>
              </a:rPr>
              <a:t>position in a genome where one or more alleles are segregating</a:t>
            </a:r>
            <a:endParaRPr lang="en-US" sz="2800" b="1" i="0" dirty="0">
              <a:effectLst/>
              <a:cs typeface="Calibri Light" panose="020F0302020204030204" pitchFamily="34" charset="0"/>
            </a:endParaRPr>
          </a:p>
          <a:p>
            <a:r>
              <a:rPr lang="en-US" sz="2800" b="1" dirty="0">
                <a:cs typeface="Calibri Light" panose="020F0302020204030204" pitchFamily="34" charset="0"/>
              </a:rPr>
              <a:t>Gene: Coding region of the genome</a:t>
            </a:r>
            <a:endParaRPr lang="en-US" sz="2800" b="1" i="0" dirty="0">
              <a:effectLst/>
              <a:cs typeface="Calibri Light" panose="020F0302020204030204" pitchFamily="34" charset="0"/>
            </a:endParaRPr>
          </a:p>
          <a:p>
            <a:r>
              <a:rPr lang="en-US" sz="2800" b="1" i="0" dirty="0">
                <a:effectLst/>
                <a:cs typeface="Calibri Light" panose="020F0302020204030204" pitchFamily="34" charset="0"/>
              </a:rPr>
              <a:t>Allele: It is a variant form of a gene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12343" y="2650613"/>
            <a:ext cx="11967314" cy="3822696"/>
            <a:chOff x="332510" y="2365802"/>
            <a:chExt cx="11967314" cy="3822696"/>
          </a:xfrm>
        </p:grpSpPr>
        <p:grpSp>
          <p:nvGrpSpPr>
            <p:cNvPr id="4" name="Group 3"/>
            <p:cNvGrpSpPr/>
            <p:nvPr/>
          </p:nvGrpSpPr>
          <p:grpSpPr>
            <a:xfrm>
              <a:off x="332510" y="2781301"/>
              <a:ext cx="5706340" cy="3407197"/>
              <a:chOff x="332510" y="2781301"/>
              <a:chExt cx="5706340" cy="3407197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332510" y="2781301"/>
                <a:ext cx="5706340" cy="2673390"/>
                <a:chOff x="2007981" y="2435317"/>
                <a:chExt cx="8037803" cy="3441947"/>
              </a:xfrm>
            </p:grpSpPr>
            <p:sp>
              <p:nvSpPr>
                <p:cNvPr id="11" name="TextBox 10"/>
                <p:cNvSpPr txBox="1"/>
                <p:nvPr/>
              </p:nvSpPr>
              <p:spPr>
                <a:xfrm>
                  <a:off x="3409594" y="2435317"/>
                  <a:ext cx="6636190" cy="6917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/>
                    <a:t>Isoforms of </a:t>
                  </a:r>
                  <a:r>
                    <a:rPr lang="en-US" sz="2800" b="1" i="1" dirty="0"/>
                    <a:t>Avr3a</a:t>
                  </a:r>
                </a:p>
              </p:txBody>
            </p:sp>
            <p:pic>
              <p:nvPicPr>
                <p:cNvPr id="12" name="Picture 11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007981" y="3115014"/>
                  <a:ext cx="7810500" cy="2762250"/>
                </a:xfrm>
                <a:prstGeom prst="rect">
                  <a:avLst/>
                </a:prstGeom>
              </p:spPr>
            </p:pic>
          </p:grpSp>
          <p:sp>
            <p:nvSpPr>
              <p:cNvPr id="10" name="TextBox 9"/>
              <p:cNvSpPr txBox="1"/>
              <p:nvPr/>
            </p:nvSpPr>
            <p:spPr>
              <a:xfrm>
                <a:off x="393509" y="5706716"/>
                <a:ext cx="5483970" cy="481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Bos et al. 2006, The Plant Journal</a:t>
                </a: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6038849" y="2365802"/>
              <a:ext cx="6260975" cy="3602523"/>
              <a:chOff x="6038849" y="2365802"/>
              <a:chExt cx="6260975" cy="3602523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38849" y="3294937"/>
                <a:ext cx="5906959" cy="2159752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7249247" y="5445105"/>
                <a:ext cx="494275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i="1" dirty="0"/>
                  <a:t>Avr3a</a:t>
                </a:r>
                <a:r>
                  <a:rPr lang="en-US" sz="2800" b="1" i="1" baseline="30000" dirty="0"/>
                  <a:t>KI</a:t>
                </a:r>
                <a:r>
                  <a:rPr lang="en-US" sz="2800" b="1" i="1" dirty="0"/>
                  <a:t>		Avr3a</a:t>
                </a:r>
                <a:r>
                  <a:rPr lang="en-US" sz="2800" b="1" i="1" baseline="30000" dirty="0"/>
                  <a:t>EM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B08B8B4-BF3A-46A8-AB53-903AFE9AD45D}"/>
                  </a:ext>
                </a:extLst>
              </p:cNvPr>
              <p:cNvSpPr txBox="1"/>
              <p:nvPr/>
            </p:nvSpPr>
            <p:spPr>
              <a:xfrm>
                <a:off x="6970510" y="2365802"/>
                <a:ext cx="532931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i="1" dirty="0"/>
                  <a:t>Avr3a</a:t>
                </a:r>
                <a:r>
                  <a:rPr lang="en-US" sz="2400" b="1" i="1" baseline="30000" dirty="0"/>
                  <a:t>KI</a:t>
                </a:r>
                <a:r>
                  <a:rPr lang="en-US" sz="2400" b="1" baseline="30000" dirty="0"/>
                  <a:t> </a:t>
                </a:r>
                <a:r>
                  <a:rPr lang="en-US" sz="2400" b="1" dirty="0"/>
                  <a:t>triggers hypersensitive response but not </a:t>
                </a:r>
                <a:r>
                  <a:rPr lang="en-US" sz="2400" b="1" i="1" dirty="0"/>
                  <a:t>Avr3a</a:t>
                </a:r>
                <a:r>
                  <a:rPr lang="en-US" sz="2400" b="1" i="1" baseline="30000" dirty="0"/>
                  <a:t>EM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47488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2175</TotalTime>
  <Words>1303</Words>
  <Application>Microsoft Office PowerPoint</Application>
  <PresentationFormat>Widescreen</PresentationFormat>
  <Paragraphs>282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USDA ARS Corvallis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Shankar Shakya</dc:creator>
  <cp:lastModifiedBy>Shankar Shakya</cp:lastModifiedBy>
  <cp:revision>85</cp:revision>
  <dcterms:created xsi:type="dcterms:W3CDTF">2019-10-18T19:02:44Z</dcterms:created>
  <dcterms:modified xsi:type="dcterms:W3CDTF">2019-11-02T03:50:01Z</dcterms:modified>
</cp:coreProperties>
</file>

<file path=docProps/thumbnail.jpeg>
</file>